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9" r:id="rId4"/>
    <p:sldId id="259" r:id="rId5"/>
    <p:sldId id="258" r:id="rId6"/>
    <p:sldId id="260" r:id="rId7"/>
    <p:sldId id="261" r:id="rId8"/>
    <p:sldId id="267" r:id="rId9"/>
    <p:sldId id="265" r:id="rId10"/>
    <p:sldId id="262" r:id="rId11"/>
    <p:sldId id="290" r:id="rId12"/>
    <p:sldId id="263" r:id="rId13"/>
    <p:sldId id="264" r:id="rId14"/>
    <p:sldId id="268" r:id="rId15"/>
    <p:sldId id="269" r:id="rId16"/>
    <p:sldId id="270" r:id="rId17"/>
    <p:sldId id="271" r:id="rId18"/>
    <p:sldId id="272" r:id="rId19"/>
    <p:sldId id="273" r:id="rId20"/>
    <p:sldId id="291" r:id="rId21"/>
    <p:sldId id="292" r:id="rId22"/>
    <p:sldId id="293" r:id="rId23"/>
    <p:sldId id="294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95" r:id="rId35"/>
    <p:sldId id="296" r:id="rId36"/>
    <p:sldId id="284" r:id="rId37"/>
    <p:sldId id="285" r:id="rId38"/>
    <p:sldId id="286" r:id="rId39"/>
    <p:sldId id="310" r:id="rId40"/>
    <p:sldId id="288" r:id="rId41"/>
    <p:sldId id="297" r:id="rId42"/>
    <p:sldId id="304" r:id="rId43"/>
    <p:sldId id="298" r:id="rId44"/>
    <p:sldId id="299" r:id="rId45"/>
    <p:sldId id="307" r:id="rId46"/>
    <p:sldId id="306" r:id="rId47"/>
    <p:sldId id="300" r:id="rId48"/>
    <p:sldId id="301" r:id="rId49"/>
    <p:sldId id="302" r:id="rId50"/>
    <p:sldId id="303" r:id="rId51"/>
    <p:sldId id="308" r:id="rId52"/>
    <p:sldId id="309" r:id="rId53"/>
    <p:sldId id="311" r:id="rId54"/>
    <p:sldId id="312" r:id="rId55"/>
    <p:sldId id="313" r:id="rId56"/>
    <p:sldId id="314" r:id="rId57"/>
    <p:sldId id="287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7FE518-1EEE-4C43-810A-CB983BD04B8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413A19-C896-48A8-8D44-51B9CDA1BBEB}">
      <dgm:prSet phldrT="[Text]"/>
      <dgm:spPr/>
      <dgm:t>
        <a:bodyPr/>
        <a:lstStyle/>
        <a:p>
          <a:r>
            <a: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Origin Of Agile</a:t>
          </a:r>
        </a:p>
      </dgm:t>
    </dgm:pt>
    <dgm:pt modelId="{85D3C0CD-5F21-4B4B-A0D8-B516ED4C659F}" type="parTrans" cxnId="{1BBD8DBC-F2E6-4230-AD80-00F0695F3936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5C336551-5FBE-4E22-BA7F-08D773EA5F14}" type="sibTrans" cxnId="{1BBD8DBC-F2E6-4230-AD80-00F0695F3936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24762441-F075-4F6D-ADC0-F3A5A90F5CAB}">
      <dgm:prSet phldrT="[Text]"/>
      <dgm:spPr/>
      <dgm:t>
        <a:bodyPr/>
        <a:lstStyle/>
        <a:p>
          <a:r>
            <a: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Agile methods</a:t>
          </a:r>
        </a:p>
      </dgm:t>
    </dgm:pt>
    <dgm:pt modelId="{666E203E-2017-42F7-B03F-FFFC32A70E11}" type="parTrans" cxnId="{78E2B652-8035-49E9-958E-ED4CE5D30079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7E54B72C-4CD9-4CB6-B53C-1B8655020E7C}" type="sibTrans" cxnId="{78E2B652-8035-49E9-958E-ED4CE5D30079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57A3C2DF-BA24-45B9-9951-4D7D8DAF4F9D}">
      <dgm:prSet phldrT="[Text]"/>
      <dgm:spPr/>
      <dgm:t>
        <a:bodyPr/>
        <a:lstStyle/>
        <a:p>
          <a:r>
            <a: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Agile development techniques</a:t>
          </a:r>
        </a:p>
      </dgm:t>
    </dgm:pt>
    <dgm:pt modelId="{2DD87545-CB12-448D-833B-4F0FB9E032EB}" type="parTrans" cxnId="{82484B84-2634-4BD1-8D63-43A90736C38D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DA5AC1CB-34F0-4B5A-BE48-FAFAFBC5D3B7}" type="sibTrans" cxnId="{82484B84-2634-4BD1-8D63-43A90736C38D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AD58D27A-0B18-4326-BC9D-7E08C0F2B7A8}">
      <dgm:prSet/>
      <dgm:spPr/>
      <dgm:t>
        <a:bodyPr/>
        <a:lstStyle/>
        <a:p>
          <a:r>
            <a:rPr lang="en-US" b="1" cap="none" spc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Agile project management</a:t>
          </a:r>
          <a:endParaRPr lang="en-US" b="1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FA3CDA7D-1BA5-44E3-BFA6-DD53CC1BA568}" type="parTrans" cxnId="{05AB16CA-72E7-429B-A941-E7610E3EF26C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79E20E73-AE74-483E-9033-0CFBD8EFEC01}" type="sibTrans" cxnId="{05AB16CA-72E7-429B-A941-E7610E3EF26C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757FF978-DA98-4218-AAA9-171DD1E80BC8}">
      <dgm:prSet/>
      <dgm:spPr/>
      <dgm:t>
        <a:bodyPr/>
        <a:lstStyle/>
        <a:p>
          <a:r>
            <a: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Scaling agile methods</a:t>
          </a:r>
        </a:p>
      </dgm:t>
    </dgm:pt>
    <dgm:pt modelId="{5ACC7464-E647-4C7F-B5FD-3ABE160F8F1C}" type="parTrans" cxnId="{89250186-BE46-4446-A110-62FDD58C2DBD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889C6AEB-067D-4FDA-826A-3575CC2E5521}" type="sibTrans" cxnId="{89250186-BE46-4446-A110-62FDD58C2DBD}">
      <dgm:prSet/>
      <dgm:spPr/>
      <dgm:t>
        <a:bodyPr/>
        <a:lstStyle/>
        <a:p>
          <a:endParaRPr lang="en-US" b="1" cap="none" spc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gm:t>
    </dgm:pt>
    <dgm:pt modelId="{6F6B1638-D78E-4A9A-8E76-CA7ACCD7E7C5}">
      <dgm:prSet/>
      <dgm:spPr/>
      <dgm:t>
        <a:bodyPr/>
        <a:lstStyle/>
        <a:p>
          <a:r>
            <a: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Agile beyond Software Development</a:t>
          </a:r>
        </a:p>
      </dgm:t>
    </dgm:pt>
    <dgm:pt modelId="{824695E3-2B75-4A88-A6F5-225E92C3E77D}" type="parTrans" cxnId="{1BD85A9D-2D1F-4FC4-9728-74C3351AAB7E}">
      <dgm:prSet/>
      <dgm:spPr/>
      <dgm:t>
        <a:bodyPr/>
        <a:lstStyle/>
        <a:p>
          <a:endParaRPr lang="en-US"/>
        </a:p>
      </dgm:t>
    </dgm:pt>
    <dgm:pt modelId="{F9BDEA1D-FB9B-40B4-B6C9-5F52CBFF6D8B}" type="sibTrans" cxnId="{1BD85A9D-2D1F-4FC4-9728-74C3351AAB7E}">
      <dgm:prSet/>
      <dgm:spPr/>
      <dgm:t>
        <a:bodyPr/>
        <a:lstStyle/>
        <a:p>
          <a:endParaRPr lang="en-US"/>
        </a:p>
      </dgm:t>
    </dgm:pt>
    <dgm:pt modelId="{B30A640D-C611-4042-B16C-339A5DFFAF81}" type="pres">
      <dgm:prSet presAssocID="{717FE518-1EEE-4C43-810A-CB983BD04B8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89759EE7-0FF4-4B69-8170-074E73E95C81}" type="pres">
      <dgm:prSet presAssocID="{717FE518-1EEE-4C43-810A-CB983BD04B82}" presName="Name1" presStyleCnt="0"/>
      <dgm:spPr/>
    </dgm:pt>
    <dgm:pt modelId="{FA2E3C24-8308-49C2-908A-7640D8611210}" type="pres">
      <dgm:prSet presAssocID="{717FE518-1EEE-4C43-810A-CB983BD04B82}" presName="cycle" presStyleCnt="0"/>
      <dgm:spPr/>
    </dgm:pt>
    <dgm:pt modelId="{74FD66F8-CC77-40CA-84F2-ED5B5339E6F6}" type="pres">
      <dgm:prSet presAssocID="{717FE518-1EEE-4C43-810A-CB983BD04B82}" presName="srcNode" presStyleLbl="node1" presStyleIdx="0" presStyleCnt="6"/>
      <dgm:spPr/>
    </dgm:pt>
    <dgm:pt modelId="{181831DC-EDC6-483A-A1CF-BCC42E928C1D}" type="pres">
      <dgm:prSet presAssocID="{717FE518-1EEE-4C43-810A-CB983BD04B82}" presName="conn" presStyleLbl="parChTrans1D2" presStyleIdx="0" presStyleCnt="1"/>
      <dgm:spPr/>
      <dgm:t>
        <a:bodyPr/>
        <a:lstStyle/>
        <a:p>
          <a:endParaRPr lang="en-US"/>
        </a:p>
      </dgm:t>
    </dgm:pt>
    <dgm:pt modelId="{F0FA14DC-B391-4E9C-8C6E-B7D8F424DAAC}" type="pres">
      <dgm:prSet presAssocID="{717FE518-1EEE-4C43-810A-CB983BD04B82}" presName="extraNode" presStyleLbl="node1" presStyleIdx="0" presStyleCnt="6"/>
      <dgm:spPr/>
    </dgm:pt>
    <dgm:pt modelId="{39EA03DE-A41B-459D-B1CB-9F1EF14F22E0}" type="pres">
      <dgm:prSet presAssocID="{717FE518-1EEE-4C43-810A-CB983BD04B82}" presName="dstNode" presStyleLbl="node1" presStyleIdx="0" presStyleCnt="6"/>
      <dgm:spPr/>
    </dgm:pt>
    <dgm:pt modelId="{D7FBE270-FF99-468F-B992-DC9E190A7E40}" type="pres">
      <dgm:prSet presAssocID="{26413A19-C896-48A8-8D44-51B9CDA1BBEB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4DDAEB-A481-4105-B97E-C65358CEEDD7}" type="pres">
      <dgm:prSet presAssocID="{26413A19-C896-48A8-8D44-51B9CDA1BBEB}" presName="accent_1" presStyleCnt="0"/>
      <dgm:spPr/>
    </dgm:pt>
    <dgm:pt modelId="{DC2816FB-DBF5-4A94-ABC0-E8A450EF59F6}" type="pres">
      <dgm:prSet presAssocID="{26413A19-C896-48A8-8D44-51B9CDA1BBEB}" presName="accentRepeatNode" presStyleLbl="solidFgAcc1" presStyleIdx="0" presStyleCnt="6" custLinFactNeighborX="-4543" custLinFactNeighborY="1641"/>
      <dgm:spPr/>
    </dgm:pt>
    <dgm:pt modelId="{E0BEE232-93F8-46CA-9528-43E2AA9CC17E}" type="pres">
      <dgm:prSet presAssocID="{24762441-F075-4F6D-ADC0-F3A5A90F5CAB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D4EA63-A36A-4F01-919C-65C87C108F7C}" type="pres">
      <dgm:prSet presAssocID="{24762441-F075-4F6D-ADC0-F3A5A90F5CAB}" presName="accent_2" presStyleCnt="0"/>
      <dgm:spPr/>
    </dgm:pt>
    <dgm:pt modelId="{B787F581-8B7E-48BF-BDDE-13F7D2B06578}" type="pres">
      <dgm:prSet presAssocID="{24762441-F075-4F6D-ADC0-F3A5A90F5CAB}" presName="accentRepeatNode" presStyleLbl="solidFgAcc1" presStyleIdx="1" presStyleCnt="6"/>
      <dgm:spPr/>
    </dgm:pt>
    <dgm:pt modelId="{0EE1B523-655F-4BBC-8D3D-2ED150FCE30F}" type="pres">
      <dgm:prSet presAssocID="{57A3C2DF-BA24-45B9-9951-4D7D8DAF4F9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2E5EC96-839F-4386-BCD7-236866B22DD4}" type="pres">
      <dgm:prSet presAssocID="{57A3C2DF-BA24-45B9-9951-4D7D8DAF4F9D}" presName="accent_3" presStyleCnt="0"/>
      <dgm:spPr/>
    </dgm:pt>
    <dgm:pt modelId="{41D82B33-61CF-42B4-B47D-2F2508526C2B}" type="pres">
      <dgm:prSet presAssocID="{57A3C2DF-BA24-45B9-9951-4D7D8DAF4F9D}" presName="accentRepeatNode" presStyleLbl="solidFgAcc1" presStyleIdx="2" presStyleCnt="6"/>
      <dgm:spPr/>
    </dgm:pt>
    <dgm:pt modelId="{7617D036-0013-4A30-A5E6-D53ADFEDFBCE}" type="pres">
      <dgm:prSet presAssocID="{AD58D27A-0B18-4326-BC9D-7E08C0F2B7A8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C197AA-57C4-4269-87A2-BC56A198309D}" type="pres">
      <dgm:prSet presAssocID="{AD58D27A-0B18-4326-BC9D-7E08C0F2B7A8}" presName="accent_4" presStyleCnt="0"/>
      <dgm:spPr/>
    </dgm:pt>
    <dgm:pt modelId="{A2074632-6CBB-45B4-A8C0-9BE3102E9E67}" type="pres">
      <dgm:prSet presAssocID="{AD58D27A-0B18-4326-BC9D-7E08C0F2B7A8}" presName="accentRepeatNode" presStyleLbl="solidFgAcc1" presStyleIdx="3" presStyleCnt="6"/>
      <dgm:spPr/>
    </dgm:pt>
    <dgm:pt modelId="{01464030-AEFF-4630-BAD3-9C9EDFF6FC66}" type="pres">
      <dgm:prSet presAssocID="{6F6B1638-D78E-4A9A-8E76-CA7ACCD7E7C5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9DB92E-A599-40FD-91C3-6C5A307395D9}" type="pres">
      <dgm:prSet presAssocID="{6F6B1638-D78E-4A9A-8E76-CA7ACCD7E7C5}" presName="accent_5" presStyleCnt="0"/>
      <dgm:spPr/>
    </dgm:pt>
    <dgm:pt modelId="{45921A99-78E6-4AF3-AF11-01183E0907EE}" type="pres">
      <dgm:prSet presAssocID="{6F6B1638-D78E-4A9A-8E76-CA7ACCD7E7C5}" presName="accentRepeatNode" presStyleLbl="solidFgAcc1" presStyleIdx="4" presStyleCnt="6"/>
      <dgm:spPr/>
    </dgm:pt>
    <dgm:pt modelId="{AA8882A7-0D7C-44B3-AC83-AF5726A0CEF4}" type="pres">
      <dgm:prSet presAssocID="{757FF978-DA98-4218-AAA9-171DD1E80BC8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6B10A2-ED16-4A74-AB04-E7D0CBACF650}" type="pres">
      <dgm:prSet presAssocID="{757FF978-DA98-4218-AAA9-171DD1E80BC8}" presName="accent_6" presStyleCnt="0"/>
      <dgm:spPr/>
    </dgm:pt>
    <dgm:pt modelId="{8098CDF3-8C37-40DD-88CC-A52C06F6A47D}" type="pres">
      <dgm:prSet presAssocID="{757FF978-DA98-4218-AAA9-171DD1E80BC8}" presName="accentRepeatNode" presStyleLbl="solidFgAcc1" presStyleIdx="5" presStyleCnt="6"/>
      <dgm:spPr/>
    </dgm:pt>
  </dgm:ptLst>
  <dgm:cxnLst>
    <dgm:cxn modelId="{89250186-BE46-4446-A110-62FDD58C2DBD}" srcId="{717FE518-1EEE-4C43-810A-CB983BD04B82}" destId="{757FF978-DA98-4218-AAA9-171DD1E80BC8}" srcOrd="5" destOrd="0" parTransId="{5ACC7464-E647-4C7F-B5FD-3ABE160F8F1C}" sibTransId="{889C6AEB-067D-4FDA-826A-3575CC2E5521}"/>
    <dgm:cxn modelId="{82484B84-2634-4BD1-8D63-43A90736C38D}" srcId="{717FE518-1EEE-4C43-810A-CB983BD04B82}" destId="{57A3C2DF-BA24-45B9-9951-4D7D8DAF4F9D}" srcOrd="2" destOrd="0" parTransId="{2DD87545-CB12-448D-833B-4F0FB9E032EB}" sibTransId="{DA5AC1CB-34F0-4B5A-BE48-FAFAFBC5D3B7}"/>
    <dgm:cxn modelId="{78E2B652-8035-49E9-958E-ED4CE5D30079}" srcId="{717FE518-1EEE-4C43-810A-CB983BD04B82}" destId="{24762441-F075-4F6D-ADC0-F3A5A90F5CAB}" srcOrd="1" destOrd="0" parTransId="{666E203E-2017-42F7-B03F-FFFC32A70E11}" sibTransId="{7E54B72C-4CD9-4CB6-B53C-1B8655020E7C}"/>
    <dgm:cxn modelId="{45B42E6B-AA66-4CBC-A652-1E5FDC5981DB}" type="presOf" srcId="{24762441-F075-4F6D-ADC0-F3A5A90F5CAB}" destId="{E0BEE232-93F8-46CA-9528-43E2AA9CC17E}" srcOrd="0" destOrd="0" presId="urn:microsoft.com/office/officeart/2008/layout/VerticalCurvedList"/>
    <dgm:cxn modelId="{D4B4CC69-2D49-4EC2-B8FF-FF0D4099CC42}" type="presOf" srcId="{757FF978-DA98-4218-AAA9-171DD1E80BC8}" destId="{AA8882A7-0D7C-44B3-AC83-AF5726A0CEF4}" srcOrd="0" destOrd="0" presId="urn:microsoft.com/office/officeart/2008/layout/VerticalCurvedList"/>
    <dgm:cxn modelId="{A2581B41-4387-4FC1-A5E9-71845A435A16}" type="presOf" srcId="{26413A19-C896-48A8-8D44-51B9CDA1BBEB}" destId="{D7FBE270-FF99-468F-B992-DC9E190A7E40}" srcOrd="0" destOrd="0" presId="urn:microsoft.com/office/officeart/2008/layout/VerticalCurvedList"/>
    <dgm:cxn modelId="{E5F4B297-B7FC-4267-855D-6B6A784FA7C9}" type="presOf" srcId="{6F6B1638-D78E-4A9A-8E76-CA7ACCD7E7C5}" destId="{01464030-AEFF-4630-BAD3-9C9EDFF6FC66}" srcOrd="0" destOrd="0" presId="urn:microsoft.com/office/officeart/2008/layout/VerticalCurvedList"/>
    <dgm:cxn modelId="{1BBD8DBC-F2E6-4230-AD80-00F0695F3936}" srcId="{717FE518-1EEE-4C43-810A-CB983BD04B82}" destId="{26413A19-C896-48A8-8D44-51B9CDA1BBEB}" srcOrd="0" destOrd="0" parTransId="{85D3C0CD-5F21-4B4B-A0D8-B516ED4C659F}" sibTransId="{5C336551-5FBE-4E22-BA7F-08D773EA5F14}"/>
    <dgm:cxn modelId="{EBD653AF-2CFA-40C8-A244-24820D2EE263}" type="presOf" srcId="{57A3C2DF-BA24-45B9-9951-4D7D8DAF4F9D}" destId="{0EE1B523-655F-4BBC-8D3D-2ED150FCE30F}" srcOrd="0" destOrd="0" presId="urn:microsoft.com/office/officeart/2008/layout/VerticalCurvedList"/>
    <dgm:cxn modelId="{8E6BC7DE-DA17-47B3-A60E-F3E3880BC1DC}" type="presOf" srcId="{5C336551-5FBE-4E22-BA7F-08D773EA5F14}" destId="{181831DC-EDC6-483A-A1CF-BCC42E928C1D}" srcOrd="0" destOrd="0" presId="urn:microsoft.com/office/officeart/2008/layout/VerticalCurvedList"/>
    <dgm:cxn modelId="{1BD85A9D-2D1F-4FC4-9728-74C3351AAB7E}" srcId="{717FE518-1EEE-4C43-810A-CB983BD04B82}" destId="{6F6B1638-D78E-4A9A-8E76-CA7ACCD7E7C5}" srcOrd="4" destOrd="0" parTransId="{824695E3-2B75-4A88-A6F5-225E92C3E77D}" sibTransId="{F9BDEA1D-FB9B-40B4-B6C9-5F52CBFF6D8B}"/>
    <dgm:cxn modelId="{05AB16CA-72E7-429B-A941-E7610E3EF26C}" srcId="{717FE518-1EEE-4C43-810A-CB983BD04B82}" destId="{AD58D27A-0B18-4326-BC9D-7E08C0F2B7A8}" srcOrd="3" destOrd="0" parTransId="{FA3CDA7D-1BA5-44E3-BFA6-DD53CC1BA568}" sibTransId="{79E20E73-AE74-483E-9033-0CFBD8EFEC01}"/>
    <dgm:cxn modelId="{1C91DD78-C572-4F54-8870-356BB800A66D}" type="presOf" srcId="{717FE518-1EEE-4C43-810A-CB983BD04B82}" destId="{B30A640D-C611-4042-B16C-339A5DFFAF81}" srcOrd="0" destOrd="0" presId="urn:microsoft.com/office/officeart/2008/layout/VerticalCurvedList"/>
    <dgm:cxn modelId="{CC0EE532-8E6D-4AA1-84DC-458B46F3ED9E}" type="presOf" srcId="{AD58D27A-0B18-4326-BC9D-7E08C0F2B7A8}" destId="{7617D036-0013-4A30-A5E6-D53ADFEDFBCE}" srcOrd="0" destOrd="0" presId="urn:microsoft.com/office/officeart/2008/layout/VerticalCurvedList"/>
    <dgm:cxn modelId="{3D3A5065-4DE1-4BEF-A5F3-3DE74DE8F635}" type="presParOf" srcId="{B30A640D-C611-4042-B16C-339A5DFFAF81}" destId="{89759EE7-0FF4-4B69-8170-074E73E95C81}" srcOrd="0" destOrd="0" presId="urn:microsoft.com/office/officeart/2008/layout/VerticalCurvedList"/>
    <dgm:cxn modelId="{C40274B6-4BB9-47AF-ACAB-8720D00DC7E3}" type="presParOf" srcId="{89759EE7-0FF4-4B69-8170-074E73E95C81}" destId="{FA2E3C24-8308-49C2-908A-7640D8611210}" srcOrd="0" destOrd="0" presId="urn:microsoft.com/office/officeart/2008/layout/VerticalCurvedList"/>
    <dgm:cxn modelId="{BC9B66CE-227A-4855-98F3-D7CC9845F7EC}" type="presParOf" srcId="{FA2E3C24-8308-49C2-908A-7640D8611210}" destId="{74FD66F8-CC77-40CA-84F2-ED5B5339E6F6}" srcOrd="0" destOrd="0" presId="urn:microsoft.com/office/officeart/2008/layout/VerticalCurvedList"/>
    <dgm:cxn modelId="{F9F01199-93DC-46AB-8DD5-C28F6D34F111}" type="presParOf" srcId="{FA2E3C24-8308-49C2-908A-7640D8611210}" destId="{181831DC-EDC6-483A-A1CF-BCC42E928C1D}" srcOrd="1" destOrd="0" presId="urn:microsoft.com/office/officeart/2008/layout/VerticalCurvedList"/>
    <dgm:cxn modelId="{5E1C8616-6E30-4A3E-9F30-9CAFD92E252B}" type="presParOf" srcId="{FA2E3C24-8308-49C2-908A-7640D8611210}" destId="{F0FA14DC-B391-4E9C-8C6E-B7D8F424DAAC}" srcOrd="2" destOrd="0" presId="urn:microsoft.com/office/officeart/2008/layout/VerticalCurvedList"/>
    <dgm:cxn modelId="{0893CF70-F64D-4C00-A170-10C13313999F}" type="presParOf" srcId="{FA2E3C24-8308-49C2-908A-7640D8611210}" destId="{39EA03DE-A41B-459D-B1CB-9F1EF14F22E0}" srcOrd="3" destOrd="0" presId="urn:microsoft.com/office/officeart/2008/layout/VerticalCurvedList"/>
    <dgm:cxn modelId="{4306D2A6-9E9D-4722-90F4-C849428814E1}" type="presParOf" srcId="{89759EE7-0FF4-4B69-8170-074E73E95C81}" destId="{D7FBE270-FF99-468F-B992-DC9E190A7E40}" srcOrd="1" destOrd="0" presId="urn:microsoft.com/office/officeart/2008/layout/VerticalCurvedList"/>
    <dgm:cxn modelId="{92B7701B-B69B-4B2D-8B11-D1FA33C899AF}" type="presParOf" srcId="{89759EE7-0FF4-4B69-8170-074E73E95C81}" destId="{B24DDAEB-A481-4105-B97E-C65358CEEDD7}" srcOrd="2" destOrd="0" presId="urn:microsoft.com/office/officeart/2008/layout/VerticalCurvedList"/>
    <dgm:cxn modelId="{BFE76127-4798-4E93-ABF7-DDB6F8F1F982}" type="presParOf" srcId="{B24DDAEB-A481-4105-B97E-C65358CEEDD7}" destId="{DC2816FB-DBF5-4A94-ABC0-E8A450EF59F6}" srcOrd="0" destOrd="0" presId="urn:microsoft.com/office/officeart/2008/layout/VerticalCurvedList"/>
    <dgm:cxn modelId="{0F632473-1717-4C8F-BD1A-CD16E12887A1}" type="presParOf" srcId="{89759EE7-0FF4-4B69-8170-074E73E95C81}" destId="{E0BEE232-93F8-46CA-9528-43E2AA9CC17E}" srcOrd="3" destOrd="0" presId="urn:microsoft.com/office/officeart/2008/layout/VerticalCurvedList"/>
    <dgm:cxn modelId="{286EA093-ADFA-4BA9-A31D-6670BFCA6A90}" type="presParOf" srcId="{89759EE7-0FF4-4B69-8170-074E73E95C81}" destId="{EFD4EA63-A36A-4F01-919C-65C87C108F7C}" srcOrd="4" destOrd="0" presId="urn:microsoft.com/office/officeart/2008/layout/VerticalCurvedList"/>
    <dgm:cxn modelId="{D2891CFF-415E-4C77-B5F1-55EA016F48D6}" type="presParOf" srcId="{EFD4EA63-A36A-4F01-919C-65C87C108F7C}" destId="{B787F581-8B7E-48BF-BDDE-13F7D2B06578}" srcOrd="0" destOrd="0" presId="urn:microsoft.com/office/officeart/2008/layout/VerticalCurvedList"/>
    <dgm:cxn modelId="{EC6DFF92-924E-437E-88BF-CFF8AD9CF9AF}" type="presParOf" srcId="{89759EE7-0FF4-4B69-8170-074E73E95C81}" destId="{0EE1B523-655F-4BBC-8D3D-2ED150FCE30F}" srcOrd="5" destOrd="0" presId="urn:microsoft.com/office/officeart/2008/layout/VerticalCurvedList"/>
    <dgm:cxn modelId="{1ED41C60-B91F-48C4-B7B1-A9113057A47D}" type="presParOf" srcId="{89759EE7-0FF4-4B69-8170-074E73E95C81}" destId="{42E5EC96-839F-4386-BCD7-236866B22DD4}" srcOrd="6" destOrd="0" presId="urn:microsoft.com/office/officeart/2008/layout/VerticalCurvedList"/>
    <dgm:cxn modelId="{A1A193EE-DDBE-45C1-81F0-7D08CF706E7D}" type="presParOf" srcId="{42E5EC96-839F-4386-BCD7-236866B22DD4}" destId="{41D82B33-61CF-42B4-B47D-2F2508526C2B}" srcOrd="0" destOrd="0" presId="urn:microsoft.com/office/officeart/2008/layout/VerticalCurvedList"/>
    <dgm:cxn modelId="{6FCD9207-2A0A-4889-BA82-E54036F36734}" type="presParOf" srcId="{89759EE7-0FF4-4B69-8170-074E73E95C81}" destId="{7617D036-0013-4A30-A5E6-D53ADFEDFBCE}" srcOrd="7" destOrd="0" presId="urn:microsoft.com/office/officeart/2008/layout/VerticalCurvedList"/>
    <dgm:cxn modelId="{49B62868-0FA2-402F-B5BA-9EB3815E06AD}" type="presParOf" srcId="{89759EE7-0FF4-4B69-8170-074E73E95C81}" destId="{AFC197AA-57C4-4269-87A2-BC56A198309D}" srcOrd="8" destOrd="0" presId="urn:microsoft.com/office/officeart/2008/layout/VerticalCurvedList"/>
    <dgm:cxn modelId="{80B1F66C-9E38-40CD-AA9E-141D17F02004}" type="presParOf" srcId="{AFC197AA-57C4-4269-87A2-BC56A198309D}" destId="{A2074632-6CBB-45B4-A8C0-9BE3102E9E67}" srcOrd="0" destOrd="0" presId="urn:microsoft.com/office/officeart/2008/layout/VerticalCurvedList"/>
    <dgm:cxn modelId="{8FEED750-CEAC-4276-902E-DA326FF4FAF2}" type="presParOf" srcId="{89759EE7-0FF4-4B69-8170-074E73E95C81}" destId="{01464030-AEFF-4630-BAD3-9C9EDFF6FC66}" srcOrd="9" destOrd="0" presId="urn:microsoft.com/office/officeart/2008/layout/VerticalCurvedList"/>
    <dgm:cxn modelId="{1C262328-01BE-405A-AE00-DDA2FA51F55A}" type="presParOf" srcId="{89759EE7-0FF4-4B69-8170-074E73E95C81}" destId="{2F9DB92E-A599-40FD-91C3-6C5A307395D9}" srcOrd="10" destOrd="0" presId="urn:microsoft.com/office/officeart/2008/layout/VerticalCurvedList"/>
    <dgm:cxn modelId="{F1C6F78A-FAA6-4FC8-9C2F-72D395DDC9B9}" type="presParOf" srcId="{2F9DB92E-A599-40FD-91C3-6C5A307395D9}" destId="{45921A99-78E6-4AF3-AF11-01183E0907EE}" srcOrd="0" destOrd="0" presId="urn:microsoft.com/office/officeart/2008/layout/VerticalCurvedList"/>
    <dgm:cxn modelId="{2A78F69C-99E4-4E52-AC1B-4368D6E8525D}" type="presParOf" srcId="{89759EE7-0FF4-4B69-8170-074E73E95C81}" destId="{AA8882A7-0D7C-44B3-AC83-AF5726A0CEF4}" srcOrd="11" destOrd="0" presId="urn:microsoft.com/office/officeart/2008/layout/VerticalCurvedList"/>
    <dgm:cxn modelId="{F0F9626C-1478-4B79-9F82-0F4370F243AC}" type="presParOf" srcId="{89759EE7-0FF4-4B69-8170-074E73E95C81}" destId="{D46B10A2-ED16-4A74-AB04-E7D0CBACF650}" srcOrd="12" destOrd="0" presId="urn:microsoft.com/office/officeart/2008/layout/VerticalCurvedList"/>
    <dgm:cxn modelId="{86D886DD-43D8-4283-846A-AE9C7F2840A9}" type="presParOf" srcId="{D46B10A2-ED16-4A74-AB04-E7D0CBACF650}" destId="{8098CDF3-8C37-40DD-88CC-A52C06F6A47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3AF10C-0EE1-4F90-AA20-AD3FE029246A}" type="doc">
      <dgm:prSet loTypeId="urn:microsoft.com/office/officeart/2005/8/layout/chevron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76C05B-418C-41CB-BF27-B99A51AF5C73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B0CA0BCB-3E56-476E-B19A-AB19ABBE92B3}" type="parTrans" cxnId="{2107FA3A-CAD2-4057-9AE8-824AA89D05A3}">
      <dgm:prSet/>
      <dgm:spPr/>
      <dgm:t>
        <a:bodyPr/>
        <a:lstStyle/>
        <a:p>
          <a:endParaRPr lang="en-US"/>
        </a:p>
      </dgm:t>
    </dgm:pt>
    <dgm:pt modelId="{7AB3F4F8-EAE6-4019-A2A2-CBD3E432137C}" type="sibTrans" cxnId="{2107FA3A-CAD2-4057-9AE8-824AA89D05A3}">
      <dgm:prSet/>
      <dgm:spPr/>
      <dgm:t>
        <a:bodyPr/>
        <a:lstStyle/>
        <a:p>
          <a:endParaRPr lang="en-US"/>
        </a:p>
      </dgm:t>
    </dgm:pt>
    <dgm:pt modelId="{B6A7B2FC-440D-42EB-9776-EA8D749276F1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5298E8B7-42F7-450A-9306-24926EBDA8B1}" type="parTrans" cxnId="{5F346778-71AF-4C16-A41D-456D923E4ADD}">
      <dgm:prSet/>
      <dgm:spPr/>
      <dgm:t>
        <a:bodyPr/>
        <a:lstStyle/>
        <a:p>
          <a:endParaRPr lang="en-US"/>
        </a:p>
      </dgm:t>
    </dgm:pt>
    <dgm:pt modelId="{52761053-6F6E-4D64-9033-A2FD77AC511E}" type="sibTrans" cxnId="{5F346778-71AF-4C16-A41D-456D923E4ADD}">
      <dgm:prSet/>
      <dgm:spPr/>
      <dgm:t>
        <a:bodyPr/>
        <a:lstStyle/>
        <a:p>
          <a:endParaRPr lang="en-US"/>
        </a:p>
      </dgm:t>
    </dgm:pt>
    <dgm:pt modelId="{03B090CC-6740-43BA-8915-D950E8DBD094}">
      <dgm:prSet phldrT="[Text]" custT="1"/>
      <dgm:spPr/>
      <dgm:t>
        <a:bodyPr/>
        <a:lstStyle/>
        <a:p>
          <a:r>
            <a:rPr lang="en-US" sz="1800" dirty="0"/>
            <a:t>Increments are delivered to customers every 2 weeks;</a:t>
          </a:r>
        </a:p>
      </dgm:t>
    </dgm:pt>
    <dgm:pt modelId="{C854694E-47D7-4A74-8931-F9FB0A440F4B}" type="parTrans" cxnId="{5C68C180-A411-45B3-A052-BFF43E71B2BA}">
      <dgm:prSet/>
      <dgm:spPr/>
      <dgm:t>
        <a:bodyPr/>
        <a:lstStyle/>
        <a:p>
          <a:endParaRPr lang="en-US"/>
        </a:p>
      </dgm:t>
    </dgm:pt>
    <dgm:pt modelId="{9808EC23-1E42-4183-8B8E-6DF2667C7224}" type="sibTrans" cxnId="{5C68C180-A411-45B3-A052-BFF43E71B2BA}">
      <dgm:prSet/>
      <dgm:spPr/>
      <dgm:t>
        <a:bodyPr/>
        <a:lstStyle/>
        <a:p>
          <a:endParaRPr lang="en-US"/>
        </a:p>
      </dgm:t>
    </dgm:pt>
    <dgm:pt modelId="{05856943-6CDC-4D74-87F3-641FA4BB91B4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795F2C1B-B86A-4118-A010-DFCF9984DD4C}" type="parTrans" cxnId="{7ABF0276-BF84-4561-9929-C7E492B4ECBD}">
      <dgm:prSet/>
      <dgm:spPr/>
      <dgm:t>
        <a:bodyPr/>
        <a:lstStyle/>
        <a:p>
          <a:endParaRPr lang="en-US"/>
        </a:p>
      </dgm:t>
    </dgm:pt>
    <dgm:pt modelId="{F049AD24-A719-4017-988A-7EA0D3677B51}" type="sibTrans" cxnId="{7ABF0276-BF84-4561-9929-C7E492B4ECBD}">
      <dgm:prSet/>
      <dgm:spPr/>
      <dgm:t>
        <a:bodyPr/>
        <a:lstStyle/>
        <a:p>
          <a:endParaRPr lang="en-US"/>
        </a:p>
      </dgm:t>
    </dgm:pt>
    <dgm:pt modelId="{DDAF7BF4-BAF1-4E4A-A182-86AB97C1ECDD}">
      <dgm:prSet phldrT="[Text]" custT="1"/>
      <dgm:spPr/>
      <dgm:t>
        <a:bodyPr/>
        <a:lstStyle/>
        <a:p>
          <a:r>
            <a:rPr lang="en-US" sz="1800" dirty="0"/>
            <a:t>All tests must be run for every build and the build is only accepted if tests run successfully</a:t>
          </a:r>
        </a:p>
      </dgm:t>
    </dgm:pt>
    <dgm:pt modelId="{55B10BBF-192F-448D-9CFF-2DCE40F2FC29}" type="parTrans" cxnId="{0C213AA3-E1CC-4F0D-9E3B-D26B93E43B6E}">
      <dgm:prSet/>
      <dgm:spPr/>
      <dgm:t>
        <a:bodyPr/>
        <a:lstStyle/>
        <a:p>
          <a:endParaRPr lang="en-US"/>
        </a:p>
      </dgm:t>
    </dgm:pt>
    <dgm:pt modelId="{92C34B1F-337E-4263-9634-E001C3CF5854}" type="sibTrans" cxnId="{0C213AA3-E1CC-4F0D-9E3B-D26B93E43B6E}">
      <dgm:prSet/>
      <dgm:spPr/>
      <dgm:t>
        <a:bodyPr/>
        <a:lstStyle/>
        <a:p>
          <a:endParaRPr lang="en-US"/>
        </a:p>
      </dgm:t>
    </dgm:pt>
    <dgm:pt modelId="{EB40DBEB-EFB0-450F-BA94-F5F768016550}">
      <dgm:prSet custT="1"/>
      <dgm:spPr/>
      <dgm:t>
        <a:bodyPr/>
        <a:lstStyle/>
        <a:p>
          <a:r>
            <a:rPr lang="en-US" sz="1800" dirty="0"/>
            <a:t>New versions may be built </a:t>
          </a:r>
          <a:r>
            <a:rPr lang="en-US" sz="2000" dirty="0"/>
            <a:t>several</a:t>
          </a:r>
          <a:r>
            <a:rPr lang="en-US" sz="1800" dirty="0"/>
            <a:t> times per day</a:t>
          </a:r>
          <a:r>
            <a:rPr lang="en-US" sz="1600" dirty="0"/>
            <a:t>;</a:t>
          </a:r>
        </a:p>
      </dgm:t>
    </dgm:pt>
    <dgm:pt modelId="{A20EBCF3-F0A2-4046-A888-A5632987EB2E}" type="parTrans" cxnId="{C3A3D486-F982-4C47-BD5C-C11B608A5223}">
      <dgm:prSet/>
      <dgm:spPr/>
      <dgm:t>
        <a:bodyPr/>
        <a:lstStyle/>
        <a:p>
          <a:endParaRPr lang="en-US"/>
        </a:p>
      </dgm:t>
    </dgm:pt>
    <dgm:pt modelId="{531D61FA-FF67-4A58-A491-A4B56844F87B}" type="sibTrans" cxnId="{C3A3D486-F982-4C47-BD5C-C11B608A5223}">
      <dgm:prSet/>
      <dgm:spPr/>
      <dgm:t>
        <a:bodyPr/>
        <a:lstStyle/>
        <a:p>
          <a:endParaRPr lang="en-US"/>
        </a:p>
      </dgm:t>
    </dgm:pt>
    <dgm:pt modelId="{472ADBED-EC00-405D-A2A3-FC9FC7934EC5}">
      <dgm:prSet custT="1"/>
      <dgm:spPr/>
      <dgm:t>
        <a:bodyPr/>
        <a:lstStyle/>
        <a:p>
          <a:endParaRPr lang="en-US" sz="1600" dirty="0"/>
        </a:p>
      </dgm:t>
    </dgm:pt>
    <dgm:pt modelId="{84081DA8-1112-465D-B576-956449A7CB9E}" type="parTrans" cxnId="{343A221D-9CE3-4A05-8DFD-157AEBE0772D}">
      <dgm:prSet/>
      <dgm:spPr/>
      <dgm:t>
        <a:bodyPr/>
        <a:lstStyle/>
        <a:p>
          <a:endParaRPr lang="en-US"/>
        </a:p>
      </dgm:t>
    </dgm:pt>
    <dgm:pt modelId="{B0F19A4C-44CD-4C14-9335-07AC88FDFCAC}" type="sibTrans" cxnId="{343A221D-9CE3-4A05-8DFD-157AEBE0772D}">
      <dgm:prSet/>
      <dgm:spPr/>
      <dgm:t>
        <a:bodyPr/>
        <a:lstStyle/>
        <a:p>
          <a:endParaRPr lang="en-US"/>
        </a:p>
      </dgm:t>
    </dgm:pt>
    <dgm:pt modelId="{5E32D53E-B5DF-40BA-B4A1-2B3F6D5074D8}" type="pres">
      <dgm:prSet presAssocID="{F43AF10C-0EE1-4F90-AA20-AD3FE029246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7B5424-F511-42E3-ACFC-B575E02E0B31}" type="pres">
      <dgm:prSet presAssocID="{1A76C05B-418C-41CB-BF27-B99A51AF5C73}" presName="composite" presStyleCnt="0"/>
      <dgm:spPr/>
    </dgm:pt>
    <dgm:pt modelId="{693331E7-F1A6-440A-B5E0-09F2D4A922DC}" type="pres">
      <dgm:prSet presAssocID="{1A76C05B-418C-41CB-BF27-B99A51AF5C73}" presName="parentText" presStyleLbl="alignNode1" presStyleIdx="0" presStyleCnt="3" custLinFactNeighborY="-587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C84085-40D0-4807-8080-935DB8A116C9}" type="pres">
      <dgm:prSet presAssocID="{1A76C05B-418C-41CB-BF27-B99A51AF5C73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2B9220-6A14-4E84-B163-1B5F8C917F23}" type="pres">
      <dgm:prSet presAssocID="{7AB3F4F8-EAE6-4019-A2A2-CBD3E432137C}" presName="sp" presStyleCnt="0"/>
      <dgm:spPr/>
    </dgm:pt>
    <dgm:pt modelId="{BD6E9131-D6B3-45D1-A5AB-E21CA3C543E3}" type="pres">
      <dgm:prSet presAssocID="{B6A7B2FC-440D-42EB-9776-EA8D749276F1}" presName="composite" presStyleCnt="0"/>
      <dgm:spPr/>
    </dgm:pt>
    <dgm:pt modelId="{A03420F2-FF00-4D70-85A9-FD825FF088C5}" type="pres">
      <dgm:prSet presAssocID="{B6A7B2FC-440D-42EB-9776-EA8D749276F1}" presName="parentText" presStyleLbl="alignNode1" presStyleIdx="1" presStyleCnt="3" custLinFactNeighborY="-112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B62C00-BE9E-4A7C-9C5C-1CE754F99634}" type="pres">
      <dgm:prSet presAssocID="{B6A7B2FC-440D-42EB-9776-EA8D749276F1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72832A-893B-41E2-BE9A-0C09DE0126CC}" type="pres">
      <dgm:prSet presAssocID="{52761053-6F6E-4D64-9033-A2FD77AC511E}" presName="sp" presStyleCnt="0"/>
      <dgm:spPr/>
    </dgm:pt>
    <dgm:pt modelId="{89E9834D-A349-4E5F-88A2-CB3B04CF7FD6}" type="pres">
      <dgm:prSet presAssocID="{05856943-6CDC-4D74-87F3-641FA4BB91B4}" presName="composite" presStyleCnt="0"/>
      <dgm:spPr/>
    </dgm:pt>
    <dgm:pt modelId="{9EC0ADB4-048C-4BC8-8776-6B2591B33AA0}" type="pres">
      <dgm:prSet presAssocID="{05856943-6CDC-4D74-87F3-641FA4BB91B4}" presName="parentText" presStyleLbl="alignNode1" presStyleIdx="2" presStyleCnt="3" custLinFactNeighborY="-224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92CCEA-CB2A-4EBD-B316-80718FE1D186}" type="pres">
      <dgm:prSet presAssocID="{05856943-6CDC-4D74-87F3-641FA4BB91B4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A3D486-F982-4C47-BD5C-C11B608A5223}" srcId="{1A76C05B-418C-41CB-BF27-B99A51AF5C73}" destId="{EB40DBEB-EFB0-450F-BA94-F5F768016550}" srcOrd="0" destOrd="0" parTransId="{A20EBCF3-F0A2-4046-A888-A5632987EB2E}" sibTransId="{531D61FA-FF67-4A58-A491-A4B56844F87B}"/>
    <dgm:cxn modelId="{5F346778-71AF-4C16-A41D-456D923E4ADD}" srcId="{F43AF10C-0EE1-4F90-AA20-AD3FE029246A}" destId="{B6A7B2FC-440D-42EB-9776-EA8D749276F1}" srcOrd="1" destOrd="0" parTransId="{5298E8B7-42F7-450A-9306-24926EBDA8B1}" sibTransId="{52761053-6F6E-4D64-9033-A2FD77AC511E}"/>
    <dgm:cxn modelId="{5D7B8D19-9C11-45EB-B1CC-6E31513A13C5}" type="presOf" srcId="{EB40DBEB-EFB0-450F-BA94-F5F768016550}" destId="{E0C84085-40D0-4807-8080-935DB8A116C9}" srcOrd="0" destOrd="0" presId="urn:microsoft.com/office/officeart/2005/8/layout/chevron2"/>
    <dgm:cxn modelId="{2107FA3A-CAD2-4057-9AE8-824AA89D05A3}" srcId="{F43AF10C-0EE1-4F90-AA20-AD3FE029246A}" destId="{1A76C05B-418C-41CB-BF27-B99A51AF5C73}" srcOrd="0" destOrd="0" parTransId="{B0CA0BCB-3E56-476E-B19A-AB19ABBE92B3}" sibTransId="{7AB3F4F8-EAE6-4019-A2A2-CBD3E432137C}"/>
    <dgm:cxn modelId="{D8FA4237-50C7-461E-9D50-EF12FB9FE92E}" type="presOf" srcId="{1A76C05B-418C-41CB-BF27-B99A51AF5C73}" destId="{693331E7-F1A6-440A-B5E0-09F2D4A922DC}" srcOrd="0" destOrd="0" presId="urn:microsoft.com/office/officeart/2005/8/layout/chevron2"/>
    <dgm:cxn modelId="{5B18697D-55B5-48E4-A313-C59E6B069895}" type="presOf" srcId="{03B090CC-6740-43BA-8915-D950E8DBD094}" destId="{B2B62C00-BE9E-4A7C-9C5C-1CE754F99634}" srcOrd="0" destOrd="0" presId="urn:microsoft.com/office/officeart/2005/8/layout/chevron2"/>
    <dgm:cxn modelId="{FC00CBD2-95A0-4A51-A03B-7902C87C46AC}" type="presOf" srcId="{472ADBED-EC00-405D-A2A3-FC9FC7934EC5}" destId="{E0C84085-40D0-4807-8080-935DB8A116C9}" srcOrd="0" destOrd="1" presId="urn:microsoft.com/office/officeart/2005/8/layout/chevron2"/>
    <dgm:cxn modelId="{5C68C180-A411-45B3-A052-BFF43E71B2BA}" srcId="{B6A7B2FC-440D-42EB-9776-EA8D749276F1}" destId="{03B090CC-6740-43BA-8915-D950E8DBD094}" srcOrd="0" destOrd="0" parTransId="{C854694E-47D7-4A74-8931-F9FB0A440F4B}" sibTransId="{9808EC23-1E42-4183-8B8E-6DF2667C7224}"/>
    <dgm:cxn modelId="{D74285C9-B8A6-4086-84B7-9957D8F03D39}" type="presOf" srcId="{DDAF7BF4-BAF1-4E4A-A182-86AB97C1ECDD}" destId="{9392CCEA-CB2A-4EBD-B316-80718FE1D186}" srcOrd="0" destOrd="0" presId="urn:microsoft.com/office/officeart/2005/8/layout/chevron2"/>
    <dgm:cxn modelId="{7ABF0276-BF84-4561-9929-C7E492B4ECBD}" srcId="{F43AF10C-0EE1-4F90-AA20-AD3FE029246A}" destId="{05856943-6CDC-4D74-87F3-641FA4BB91B4}" srcOrd="2" destOrd="0" parTransId="{795F2C1B-B86A-4118-A010-DFCF9984DD4C}" sibTransId="{F049AD24-A719-4017-988A-7EA0D3677B51}"/>
    <dgm:cxn modelId="{343A221D-9CE3-4A05-8DFD-157AEBE0772D}" srcId="{1A76C05B-418C-41CB-BF27-B99A51AF5C73}" destId="{472ADBED-EC00-405D-A2A3-FC9FC7934EC5}" srcOrd="1" destOrd="0" parTransId="{84081DA8-1112-465D-B576-956449A7CB9E}" sibTransId="{B0F19A4C-44CD-4C14-9335-07AC88FDFCAC}"/>
    <dgm:cxn modelId="{3DCE64CC-2DD1-49D2-93E7-1970137DFFB4}" type="presOf" srcId="{B6A7B2FC-440D-42EB-9776-EA8D749276F1}" destId="{A03420F2-FF00-4D70-85A9-FD825FF088C5}" srcOrd="0" destOrd="0" presId="urn:microsoft.com/office/officeart/2005/8/layout/chevron2"/>
    <dgm:cxn modelId="{E0D7B6D9-4257-4831-AD79-9B1B718C2FBA}" type="presOf" srcId="{05856943-6CDC-4D74-87F3-641FA4BB91B4}" destId="{9EC0ADB4-048C-4BC8-8776-6B2591B33AA0}" srcOrd="0" destOrd="0" presId="urn:microsoft.com/office/officeart/2005/8/layout/chevron2"/>
    <dgm:cxn modelId="{0C213AA3-E1CC-4F0D-9E3B-D26B93E43B6E}" srcId="{05856943-6CDC-4D74-87F3-641FA4BB91B4}" destId="{DDAF7BF4-BAF1-4E4A-A182-86AB97C1ECDD}" srcOrd="0" destOrd="0" parTransId="{55B10BBF-192F-448D-9CFF-2DCE40F2FC29}" sibTransId="{92C34B1F-337E-4263-9634-E001C3CF5854}"/>
    <dgm:cxn modelId="{39EF6F6B-8787-436A-8475-66E15D35F509}" type="presOf" srcId="{F43AF10C-0EE1-4F90-AA20-AD3FE029246A}" destId="{5E32D53E-B5DF-40BA-B4A1-2B3F6D5074D8}" srcOrd="0" destOrd="0" presId="urn:microsoft.com/office/officeart/2005/8/layout/chevron2"/>
    <dgm:cxn modelId="{1AE0E957-9E35-47AE-AB8F-F60FCA026673}" type="presParOf" srcId="{5E32D53E-B5DF-40BA-B4A1-2B3F6D5074D8}" destId="{397B5424-F511-42E3-ACFC-B575E02E0B31}" srcOrd="0" destOrd="0" presId="urn:microsoft.com/office/officeart/2005/8/layout/chevron2"/>
    <dgm:cxn modelId="{7AE81555-8C2D-4D70-9030-3029A87FD109}" type="presParOf" srcId="{397B5424-F511-42E3-ACFC-B575E02E0B31}" destId="{693331E7-F1A6-440A-B5E0-09F2D4A922DC}" srcOrd="0" destOrd="0" presId="urn:microsoft.com/office/officeart/2005/8/layout/chevron2"/>
    <dgm:cxn modelId="{23233F32-843C-4D33-B64C-37443C72EB02}" type="presParOf" srcId="{397B5424-F511-42E3-ACFC-B575E02E0B31}" destId="{E0C84085-40D0-4807-8080-935DB8A116C9}" srcOrd="1" destOrd="0" presId="urn:microsoft.com/office/officeart/2005/8/layout/chevron2"/>
    <dgm:cxn modelId="{913FF795-64CE-420E-897D-25C6EA1ACF32}" type="presParOf" srcId="{5E32D53E-B5DF-40BA-B4A1-2B3F6D5074D8}" destId="{8D2B9220-6A14-4E84-B163-1B5F8C917F23}" srcOrd="1" destOrd="0" presId="urn:microsoft.com/office/officeart/2005/8/layout/chevron2"/>
    <dgm:cxn modelId="{ED0B903C-9AE1-4927-9E55-E15A0173EEB4}" type="presParOf" srcId="{5E32D53E-B5DF-40BA-B4A1-2B3F6D5074D8}" destId="{BD6E9131-D6B3-45D1-A5AB-E21CA3C543E3}" srcOrd="2" destOrd="0" presId="urn:microsoft.com/office/officeart/2005/8/layout/chevron2"/>
    <dgm:cxn modelId="{E472F46C-4FDF-4CEE-BD00-387E3C204850}" type="presParOf" srcId="{BD6E9131-D6B3-45D1-A5AB-E21CA3C543E3}" destId="{A03420F2-FF00-4D70-85A9-FD825FF088C5}" srcOrd="0" destOrd="0" presId="urn:microsoft.com/office/officeart/2005/8/layout/chevron2"/>
    <dgm:cxn modelId="{BC5FFC8D-D760-4867-9107-18ADAD5DE1BC}" type="presParOf" srcId="{BD6E9131-D6B3-45D1-A5AB-E21CA3C543E3}" destId="{B2B62C00-BE9E-4A7C-9C5C-1CE754F99634}" srcOrd="1" destOrd="0" presId="urn:microsoft.com/office/officeart/2005/8/layout/chevron2"/>
    <dgm:cxn modelId="{044A83F6-65AF-40CC-9AED-A494A69B7D01}" type="presParOf" srcId="{5E32D53E-B5DF-40BA-B4A1-2B3F6D5074D8}" destId="{F572832A-893B-41E2-BE9A-0C09DE0126CC}" srcOrd="3" destOrd="0" presId="urn:microsoft.com/office/officeart/2005/8/layout/chevron2"/>
    <dgm:cxn modelId="{E7EB58D7-85C8-40E2-BEBD-A506526F33E3}" type="presParOf" srcId="{5E32D53E-B5DF-40BA-B4A1-2B3F6D5074D8}" destId="{89E9834D-A349-4E5F-88A2-CB3B04CF7FD6}" srcOrd="4" destOrd="0" presId="urn:microsoft.com/office/officeart/2005/8/layout/chevron2"/>
    <dgm:cxn modelId="{FFAE10E5-DA4D-4E47-89C6-052B1F09E623}" type="presParOf" srcId="{89E9834D-A349-4E5F-88A2-CB3B04CF7FD6}" destId="{9EC0ADB4-048C-4BC8-8776-6B2591B33AA0}" srcOrd="0" destOrd="0" presId="urn:microsoft.com/office/officeart/2005/8/layout/chevron2"/>
    <dgm:cxn modelId="{99A5A5B8-E931-436C-8643-D8121A9087B4}" type="presParOf" srcId="{89E9834D-A349-4E5F-88A2-CB3B04CF7FD6}" destId="{9392CCEA-CB2A-4EBD-B316-80718FE1D18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1831DC-EDC6-483A-A1CF-BCC42E928C1D}">
      <dsp:nvSpPr>
        <dsp:cNvPr id="0" name=""/>
        <dsp:cNvSpPr/>
      </dsp:nvSpPr>
      <dsp:spPr>
        <a:xfrm>
          <a:off x="-6126981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FBE270-FF99-468F-B992-DC9E190A7E40}">
      <dsp:nvSpPr>
        <dsp:cNvPr id="0" name=""/>
        <dsp:cNvSpPr/>
      </dsp:nvSpPr>
      <dsp:spPr>
        <a:xfrm>
          <a:off x="434398" y="285347"/>
          <a:ext cx="7617019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Origin Of Agile</a:t>
          </a:r>
        </a:p>
      </dsp:txBody>
      <dsp:txXfrm>
        <a:off x="434398" y="285347"/>
        <a:ext cx="7617019" cy="570477"/>
      </dsp:txXfrm>
    </dsp:sp>
    <dsp:sp modelId="{DC2816FB-DBF5-4A94-ABC0-E8A450EF59F6}">
      <dsp:nvSpPr>
        <dsp:cNvPr id="0" name=""/>
        <dsp:cNvSpPr/>
      </dsp:nvSpPr>
      <dsp:spPr>
        <a:xfrm>
          <a:off x="45453" y="225739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BEE232-93F8-46CA-9528-43E2AA9CC17E}">
      <dsp:nvSpPr>
        <dsp:cNvPr id="0" name=""/>
        <dsp:cNvSpPr/>
      </dsp:nvSpPr>
      <dsp:spPr>
        <a:xfrm>
          <a:off x="903654" y="1140954"/>
          <a:ext cx="7147763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Agile methods</a:t>
          </a:r>
        </a:p>
      </dsp:txBody>
      <dsp:txXfrm>
        <a:off x="903654" y="1140954"/>
        <a:ext cx="7147763" cy="570477"/>
      </dsp:txXfrm>
    </dsp:sp>
    <dsp:sp modelId="{B787F581-8B7E-48BF-BDDE-13F7D2B06578}">
      <dsp:nvSpPr>
        <dsp:cNvPr id="0" name=""/>
        <dsp:cNvSpPr/>
      </dsp:nvSpPr>
      <dsp:spPr>
        <a:xfrm>
          <a:off x="547106" y="1069644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1B523-655F-4BBC-8D3D-2ED150FCE30F}">
      <dsp:nvSpPr>
        <dsp:cNvPr id="0" name=""/>
        <dsp:cNvSpPr/>
      </dsp:nvSpPr>
      <dsp:spPr>
        <a:xfrm>
          <a:off x="1118233" y="1996562"/>
          <a:ext cx="6933183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Agile development techniques</a:t>
          </a:r>
        </a:p>
      </dsp:txBody>
      <dsp:txXfrm>
        <a:off x="1118233" y="1996562"/>
        <a:ext cx="6933183" cy="570477"/>
      </dsp:txXfrm>
    </dsp:sp>
    <dsp:sp modelId="{41D82B33-61CF-42B4-B47D-2F2508526C2B}">
      <dsp:nvSpPr>
        <dsp:cNvPr id="0" name=""/>
        <dsp:cNvSpPr/>
      </dsp:nvSpPr>
      <dsp:spPr>
        <a:xfrm>
          <a:off x="761685" y="1925252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7D036-0013-4A30-A5E6-D53ADFEDFBCE}">
      <dsp:nvSpPr>
        <dsp:cNvPr id="0" name=""/>
        <dsp:cNvSpPr/>
      </dsp:nvSpPr>
      <dsp:spPr>
        <a:xfrm>
          <a:off x="1118233" y="2851627"/>
          <a:ext cx="6933183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cap="none" spc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Agile project management</a:t>
          </a:r>
          <a:endParaRPr lang="en-US" sz="29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rgbClr val="FFFFFF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</a:endParaRPr>
        </a:p>
      </dsp:txBody>
      <dsp:txXfrm>
        <a:off x="1118233" y="2851627"/>
        <a:ext cx="6933183" cy="570477"/>
      </dsp:txXfrm>
    </dsp:sp>
    <dsp:sp modelId="{A2074632-6CBB-45B4-A8C0-9BE3102E9E67}">
      <dsp:nvSpPr>
        <dsp:cNvPr id="0" name=""/>
        <dsp:cNvSpPr/>
      </dsp:nvSpPr>
      <dsp:spPr>
        <a:xfrm>
          <a:off x="761685" y="2780318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464030-AEFF-4630-BAD3-9C9EDFF6FC66}">
      <dsp:nvSpPr>
        <dsp:cNvPr id="0" name=""/>
        <dsp:cNvSpPr/>
      </dsp:nvSpPr>
      <dsp:spPr>
        <a:xfrm>
          <a:off x="903654" y="3707235"/>
          <a:ext cx="7147763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Agile beyond Software Development</a:t>
          </a:r>
        </a:p>
      </dsp:txBody>
      <dsp:txXfrm>
        <a:off x="903654" y="3707235"/>
        <a:ext cx="7147763" cy="570477"/>
      </dsp:txXfrm>
    </dsp:sp>
    <dsp:sp modelId="{45921A99-78E6-4AF3-AF11-01183E0907EE}">
      <dsp:nvSpPr>
        <dsp:cNvPr id="0" name=""/>
        <dsp:cNvSpPr/>
      </dsp:nvSpPr>
      <dsp:spPr>
        <a:xfrm>
          <a:off x="547106" y="3635925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8882A7-0D7C-44B3-AC83-AF5726A0CEF4}">
      <dsp:nvSpPr>
        <dsp:cNvPr id="0" name=""/>
        <dsp:cNvSpPr/>
      </dsp:nvSpPr>
      <dsp:spPr>
        <a:xfrm>
          <a:off x="434398" y="4562842"/>
          <a:ext cx="7617019" cy="5704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2816" tIns="73660" rIns="73660" bIns="7366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rPr>
            <a:t>Scaling agile methods</a:t>
          </a:r>
        </a:p>
      </dsp:txBody>
      <dsp:txXfrm>
        <a:off x="434398" y="4562842"/>
        <a:ext cx="7617019" cy="570477"/>
      </dsp:txXfrm>
    </dsp:sp>
    <dsp:sp modelId="{8098CDF3-8C37-40DD-88CC-A52C06F6A47D}">
      <dsp:nvSpPr>
        <dsp:cNvPr id="0" name=""/>
        <dsp:cNvSpPr/>
      </dsp:nvSpPr>
      <dsp:spPr>
        <a:xfrm>
          <a:off x="77849" y="4491533"/>
          <a:ext cx="713096" cy="71309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3331E7-F1A6-440A-B5E0-09F2D4A922DC}">
      <dsp:nvSpPr>
        <dsp:cNvPr id="0" name=""/>
        <dsp:cNvSpPr/>
      </dsp:nvSpPr>
      <dsp:spPr>
        <a:xfrm rot="5400000">
          <a:off x="-117414" y="117414"/>
          <a:ext cx="782760" cy="5479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 </a:t>
          </a:r>
        </a:p>
      </dsp:txBody>
      <dsp:txXfrm rot="-5400000">
        <a:off x="0" y="273966"/>
        <a:ext cx="547932" cy="234828"/>
      </dsp:txXfrm>
    </dsp:sp>
    <dsp:sp modelId="{E0C84085-40D0-4807-8080-935DB8A116C9}">
      <dsp:nvSpPr>
        <dsp:cNvPr id="0" name=""/>
        <dsp:cNvSpPr/>
      </dsp:nvSpPr>
      <dsp:spPr>
        <a:xfrm rot="5400000">
          <a:off x="3657630" y="-3107692"/>
          <a:ext cx="508794" cy="67281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New versions may be built </a:t>
          </a:r>
          <a:r>
            <a:rPr lang="en-US" sz="2000" kern="1200" dirty="0"/>
            <a:t>several</a:t>
          </a:r>
          <a:r>
            <a:rPr lang="en-US" sz="1800" kern="1200" dirty="0"/>
            <a:t> times per day</a:t>
          </a:r>
          <a:r>
            <a:rPr lang="en-US" sz="1600" kern="1200" dirty="0"/>
            <a:t>;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600" kern="1200" dirty="0"/>
        </a:p>
      </dsp:txBody>
      <dsp:txXfrm rot="-5400000">
        <a:off x="547933" y="26842"/>
        <a:ext cx="6703352" cy="459120"/>
      </dsp:txXfrm>
    </dsp:sp>
    <dsp:sp modelId="{A03420F2-FF00-4D70-85A9-FD825FF088C5}">
      <dsp:nvSpPr>
        <dsp:cNvPr id="0" name=""/>
        <dsp:cNvSpPr/>
      </dsp:nvSpPr>
      <dsp:spPr>
        <a:xfrm rot="5400000">
          <a:off x="-117414" y="729009"/>
          <a:ext cx="782760" cy="5479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 </a:t>
          </a:r>
        </a:p>
      </dsp:txBody>
      <dsp:txXfrm rot="-5400000">
        <a:off x="0" y="885561"/>
        <a:ext cx="547932" cy="234828"/>
      </dsp:txXfrm>
    </dsp:sp>
    <dsp:sp modelId="{B2B62C00-BE9E-4A7C-9C5C-1CE754F99634}">
      <dsp:nvSpPr>
        <dsp:cNvPr id="0" name=""/>
        <dsp:cNvSpPr/>
      </dsp:nvSpPr>
      <dsp:spPr>
        <a:xfrm rot="5400000">
          <a:off x="3657630" y="-2489311"/>
          <a:ext cx="508794" cy="67281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Increments are delivered to customers every 2 weeks;</a:t>
          </a:r>
        </a:p>
      </dsp:txBody>
      <dsp:txXfrm rot="-5400000">
        <a:off x="547933" y="645223"/>
        <a:ext cx="6703352" cy="459120"/>
      </dsp:txXfrm>
    </dsp:sp>
    <dsp:sp modelId="{9EC0ADB4-048C-4BC8-8776-6B2591B33AA0}">
      <dsp:nvSpPr>
        <dsp:cNvPr id="0" name=""/>
        <dsp:cNvSpPr/>
      </dsp:nvSpPr>
      <dsp:spPr>
        <a:xfrm rot="5400000">
          <a:off x="-117414" y="1338592"/>
          <a:ext cx="782760" cy="54793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 </a:t>
          </a:r>
        </a:p>
      </dsp:txBody>
      <dsp:txXfrm rot="-5400000">
        <a:off x="0" y="1495144"/>
        <a:ext cx="547932" cy="234828"/>
      </dsp:txXfrm>
    </dsp:sp>
    <dsp:sp modelId="{9392CCEA-CB2A-4EBD-B316-80718FE1D186}">
      <dsp:nvSpPr>
        <dsp:cNvPr id="0" name=""/>
        <dsp:cNvSpPr/>
      </dsp:nvSpPr>
      <dsp:spPr>
        <a:xfrm rot="5400000">
          <a:off x="3657630" y="-1870930"/>
          <a:ext cx="508794" cy="672818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/>
            <a:t>All tests must be run for every build and the build is only accepted if tests run successfully</a:t>
          </a:r>
        </a:p>
      </dsp:txBody>
      <dsp:txXfrm rot="-5400000">
        <a:off x="547933" y="1263604"/>
        <a:ext cx="6703352" cy="459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0C61-EF9A-4E10-8634-A18A191B658B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98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0C61-EF9A-4E10-8634-A18A191B658B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78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0C61-EF9A-4E10-8634-A18A191B658B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71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0C61-EF9A-4E10-8634-A18A191B658B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4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0C61-EF9A-4E10-8634-A18A191B658B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556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0C61-EF9A-4E10-8634-A18A191B658B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0C61-EF9A-4E10-8634-A18A191B658B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84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0C61-EF9A-4E10-8634-A18A191B658B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04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0C61-EF9A-4E10-8634-A18A191B658B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8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0C61-EF9A-4E10-8634-A18A191B658B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508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70C61-EF9A-4E10-8634-A18A191B658B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0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70C61-EF9A-4E10-8634-A18A191B658B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61EBA-D2AB-4C07-BB1A-BAF38C5B7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8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3 – Agile Software Development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/>
              <a:t>Ian Somerville)</a:t>
            </a:r>
          </a:p>
        </p:txBody>
      </p:sp>
    </p:spTree>
    <p:extLst>
      <p:ext uri="{BB962C8B-B14F-4D97-AF65-F5344CB8AC3E}">
        <p14:creationId xmlns:p14="http://schemas.microsoft.com/office/powerpoint/2010/main" val="3992757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6329"/>
          </a:xfrm>
        </p:spPr>
        <p:txBody>
          <a:bodyPr/>
          <a:lstStyle/>
          <a:p>
            <a:pPr algn="ctr"/>
            <a:r>
              <a:rPr lang="en-US" b="1" dirty="0"/>
              <a:t>And agile was born … 2001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1454"/>
            <a:ext cx="107918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73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185737"/>
            <a:ext cx="879157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9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Build the Agile Manifesto: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807771"/>
              </p:ext>
            </p:extLst>
          </p:nvPr>
        </p:nvGraphicFramePr>
        <p:xfrm>
          <a:off x="1644162" y="1703175"/>
          <a:ext cx="9056076" cy="3806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5367">
                  <a:extLst>
                    <a:ext uri="{9D8B030D-6E8A-4147-A177-3AD203B41FA5}">
                      <a16:colId xmlns:a16="http://schemas.microsoft.com/office/drawing/2014/main" val="1903490977"/>
                    </a:ext>
                  </a:extLst>
                </a:gridCol>
                <a:gridCol w="1057994">
                  <a:extLst>
                    <a:ext uri="{9D8B030D-6E8A-4147-A177-3AD203B41FA5}">
                      <a16:colId xmlns:a16="http://schemas.microsoft.com/office/drawing/2014/main" val="2400330098"/>
                    </a:ext>
                  </a:extLst>
                </a:gridCol>
                <a:gridCol w="3982715">
                  <a:extLst>
                    <a:ext uri="{9D8B030D-6E8A-4147-A177-3AD203B41FA5}">
                      <a16:colId xmlns:a16="http://schemas.microsoft.com/office/drawing/2014/main" val="2459275518"/>
                    </a:ext>
                  </a:extLst>
                </a:gridCol>
              </a:tblGrid>
              <a:tr h="1147446">
                <a:tc>
                  <a:txBody>
                    <a:bodyPr/>
                    <a:lstStyle/>
                    <a:p>
                      <a:r>
                        <a:rPr lang="en-US" sz="2400" b="1" dirty="0"/>
                        <a:t>These Value</a:t>
                      </a:r>
                      <a:r>
                        <a:rPr lang="en-US" sz="2400" b="1" baseline="0" dirty="0"/>
                        <a:t> are Preferred 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Over These Values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305665"/>
                  </a:ext>
                </a:extLst>
              </a:tr>
              <a:tr h="6647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033552"/>
                  </a:ext>
                </a:extLst>
              </a:tr>
              <a:tr h="6647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9675838"/>
                  </a:ext>
                </a:extLst>
              </a:tr>
              <a:tr h="6647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875421"/>
                  </a:ext>
                </a:extLst>
              </a:tr>
              <a:tr h="6647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68004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59069" y="6121027"/>
            <a:ext cx="37719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Individuals and interactions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7331" y="5172808"/>
            <a:ext cx="3771900" cy="55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50682" y="4730881"/>
            <a:ext cx="37719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Working software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50369" y="4743450"/>
            <a:ext cx="3771900" cy="553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02670" y="4915547"/>
            <a:ext cx="37719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Responding to change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05654" y="5739209"/>
            <a:ext cx="3182815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 over contract negotiation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588620" y="3658240"/>
            <a:ext cx="37719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over processes and tools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2963" y="5509787"/>
            <a:ext cx="3242898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Customer collaboration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14288" y="4072330"/>
            <a:ext cx="37719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over comprehensive documentation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07568" y="5297365"/>
            <a:ext cx="377190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 over following a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13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921989" y="1922341"/>
            <a:ext cx="5058995" cy="3794247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Agile Manifesto: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294685" cy="4351338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dirty="0"/>
              <a:t>“We are uncovering better ways of developing software by doing it and helping others do it.</a:t>
            </a:r>
          </a:p>
          <a:p>
            <a:pPr marL="0" indent="0" algn="just">
              <a:buNone/>
            </a:pPr>
            <a:r>
              <a:rPr lang="en-US" dirty="0"/>
              <a:t>Through this work we have come to value:</a:t>
            </a:r>
          </a:p>
          <a:p>
            <a:pPr algn="just"/>
            <a:r>
              <a:rPr lang="en-US" dirty="0"/>
              <a:t>Individuals and interactions </a:t>
            </a:r>
            <a:r>
              <a:rPr lang="en-US" sz="2000" b="1" u="sng" dirty="0"/>
              <a:t>over</a:t>
            </a:r>
            <a:r>
              <a:rPr lang="en-US" dirty="0"/>
              <a:t> </a:t>
            </a:r>
            <a:r>
              <a:rPr lang="en-US" sz="2400" dirty="0"/>
              <a:t>processes and tools </a:t>
            </a:r>
          </a:p>
          <a:p>
            <a:pPr algn="just"/>
            <a:r>
              <a:rPr lang="en-US" dirty="0"/>
              <a:t>Working software </a:t>
            </a:r>
            <a:r>
              <a:rPr lang="en-US" sz="2000" b="1" u="sng" dirty="0"/>
              <a:t>over</a:t>
            </a:r>
            <a:r>
              <a:rPr lang="en-US" dirty="0"/>
              <a:t> </a:t>
            </a:r>
            <a:r>
              <a:rPr lang="en-US" sz="2400" dirty="0"/>
              <a:t>comprehensive documentation </a:t>
            </a:r>
            <a:endParaRPr lang="en-US" dirty="0"/>
          </a:p>
          <a:p>
            <a:pPr algn="just"/>
            <a:r>
              <a:rPr lang="en-US" dirty="0"/>
              <a:t>Customer collaboration </a:t>
            </a:r>
            <a:r>
              <a:rPr lang="en-US" sz="2000" b="1" u="sng" dirty="0"/>
              <a:t>over</a:t>
            </a:r>
            <a:r>
              <a:rPr lang="en-US" dirty="0"/>
              <a:t> </a:t>
            </a:r>
            <a:r>
              <a:rPr lang="en-US" sz="2400" dirty="0"/>
              <a:t>contract negotiation</a:t>
            </a:r>
            <a:r>
              <a:rPr lang="en-US" dirty="0"/>
              <a:t> </a:t>
            </a:r>
          </a:p>
          <a:p>
            <a:pPr algn="just"/>
            <a:r>
              <a:rPr lang="en-US" dirty="0"/>
              <a:t>Responding to change </a:t>
            </a:r>
            <a:r>
              <a:rPr lang="en-US" sz="2000" b="1" u="sng" dirty="0"/>
              <a:t>over</a:t>
            </a:r>
            <a:r>
              <a:rPr lang="en-US" dirty="0"/>
              <a:t> </a:t>
            </a:r>
            <a:r>
              <a:rPr lang="en-US" sz="2400" dirty="0"/>
              <a:t>following a plan</a:t>
            </a:r>
          </a:p>
          <a:p>
            <a:pPr marL="0" indent="0" algn="just">
              <a:buNone/>
            </a:pPr>
            <a:r>
              <a:rPr lang="en-US" dirty="0"/>
              <a:t>That is, while there is value in the items on the right, we value the items on the left more.” </a:t>
            </a:r>
          </a:p>
        </p:txBody>
      </p:sp>
    </p:spTree>
    <p:extLst>
      <p:ext uri="{BB962C8B-B14F-4D97-AF65-F5344CB8AC3E}">
        <p14:creationId xmlns:p14="http://schemas.microsoft.com/office/powerpoint/2010/main" val="3832054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Twelve Principles of Agile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005" y="1512277"/>
            <a:ext cx="9956833" cy="466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53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Agile method applicability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Product development where a software company is developing a small or medium-sized product for sale. </a:t>
            </a:r>
          </a:p>
          <a:p>
            <a:pPr lvl="1"/>
            <a:r>
              <a:rPr lang="en-GB" dirty="0"/>
              <a:t>Virtually all software products and apps are now developed using an agile approach</a:t>
            </a:r>
          </a:p>
          <a:p>
            <a:r>
              <a:rPr lang="en-GB" dirty="0"/>
              <a:t>Custom system development within an organization, where </a:t>
            </a:r>
            <a:r>
              <a:rPr lang="en-GB" b="1" dirty="0"/>
              <a:t>there is a clear commitment from the customer to become involved in the development process </a:t>
            </a:r>
            <a:r>
              <a:rPr lang="en-GB" dirty="0"/>
              <a:t>and where there are few external rules and regulations that affect the software.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43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523" y="497986"/>
            <a:ext cx="9100039" cy="603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34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Understanding the Agile Mindset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5852" y="1567596"/>
            <a:ext cx="9331695" cy="465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4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How Teams Become Self-Organizing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8184" y="1690689"/>
            <a:ext cx="10060422" cy="42177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1600" y="6172200"/>
            <a:ext cx="891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Book Suggestion: </a:t>
            </a:r>
            <a:r>
              <a:rPr lang="en-US" dirty="0"/>
              <a:t>Harvard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business review : How I learned to let my workers lead</a:t>
            </a:r>
          </a:p>
        </p:txBody>
      </p:sp>
    </p:spTree>
    <p:extLst>
      <p:ext uri="{BB962C8B-B14F-4D97-AF65-F5344CB8AC3E}">
        <p14:creationId xmlns:p14="http://schemas.microsoft.com/office/powerpoint/2010/main" val="2884914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Cross-Functional Team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99" y="1781663"/>
            <a:ext cx="9776437" cy="486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1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423" y="373917"/>
            <a:ext cx="6371492" cy="4789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Content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17439073"/>
              </p:ext>
            </p:extLst>
          </p:nvPr>
        </p:nvGraphicFramePr>
        <p:xfrm>
          <a:off x="1040423" y="11861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5672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0485" y="338748"/>
            <a:ext cx="5052646" cy="1325563"/>
          </a:xfrm>
        </p:spPr>
        <p:txBody>
          <a:bodyPr/>
          <a:lstStyle/>
          <a:p>
            <a:r>
              <a:rPr lang="en-US" b="1" dirty="0"/>
              <a:t>Idea of Backlog: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822" y="1274069"/>
            <a:ext cx="11596356" cy="536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82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Components of User Stories: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93973"/>
            <a:ext cx="5353802" cy="46455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137" y="1812069"/>
            <a:ext cx="6965863" cy="375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1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5606"/>
          </a:xfrm>
        </p:spPr>
        <p:txBody>
          <a:bodyPr/>
          <a:lstStyle/>
          <a:p>
            <a:pPr algn="ctr"/>
            <a:r>
              <a:rPr lang="en-US" b="1" dirty="0"/>
              <a:t>A ‘prescribing medication’ story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8225" y="1591486"/>
            <a:ext cx="6285436" cy="504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5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 of task cards for prescribing medication 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719" y="1690688"/>
            <a:ext cx="6831396" cy="481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33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446" y="269508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Agile development techniques</a:t>
            </a:r>
          </a:p>
        </p:txBody>
      </p:sp>
    </p:spTree>
    <p:extLst>
      <p:ext uri="{BB962C8B-B14F-4D97-AF65-F5344CB8AC3E}">
        <p14:creationId xmlns:p14="http://schemas.microsoft.com/office/powerpoint/2010/main" val="2596659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Extreme programming: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very influential agile method, developed in the late 1990s, that introduced a range of agile development techniques.</a:t>
            </a:r>
          </a:p>
          <a:p>
            <a:r>
              <a:rPr lang="en-US" dirty="0"/>
              <a:t>  Extreme Programming (XP) takes an ‘extreme’ approach to iterative                  development. </a:t>
            </a:r>
          </a:p>
          <a:p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779610591"/>
              </p:ext>
            </p:extLst>
          </p:nvPr>
        </p:nvGraphicFramePr>
        <p:xfrm>
          <a:off x="1239715" y="3833446"/>
          <a:ext cx="7276122" cy="2023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9544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extreme programming release cycle</a:t>
            </a:r>
            <a:r>
              <a:rPr lang="en-GB" b="1" dirty="0"/>
              <a:t>:</a:t>
            </a:r>
            <a:endParaRPr lang="en-US" b="1" dirty="0"/>
          </a:p>
        </p:txBody>
      </p:sp>
      <p:pic>
        <p:nvPicPr>
          <p:cNvPr id="4" name="Content Placeholder 3" descr="3.3-XP-ReleaseCycle.ep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294" y="2145323"/>
            <a:ext cx="8086975" cy="351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04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Extreme programming practices (a)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754" y="1597024"/>
            <a:ext cx="9069446" cy="506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06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Extreme programming practices (b):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185" y="1690688"/>
            <a:ext cx="8511846" cy="46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63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XP Reflects Agile Manifesto: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193823" cy="4351338"/>
          </a:xfrm>
        </p:spPr>
        <p:txBody>
          <a:bodyPr/>
          <a:lstStyle/>
          <a:p>
            <a:pPr algn="just"/>
            <a:r>
              <a:rPr lang="en-US" dirty="0"/>
              <a:t>Incremental development is supported through small, frequent system releases.</a:t>
            </a:r>
          </a:p>
          <a:p>
            <a:pPr algn="just"/>
            <a:r>
              <a:rPr lang="en-US" dirty="0"/>
              <a:t>Customer involvement means full-time customer engagement with the team.</a:t>
            </a:r>
          </a:p>
          <a:p>
            <a:pPr algn="just"/>
            <a:r>
              <a:rPr lang="en-US" dirty="0"/>
              <a:t>People not process through pair programming, collective ownership and a process that avoids long working hours.</a:t>
            </a:r>
          </a:p>
          <a:p>
            <a:pPr algn="just"/>
            <a:r>
              <a:rPr lang="en-US" dirty="0"/>
              <a:t>Change supported through regular system releases.</a:t>
            </a:r>
          </a:p>
          <a:p>
            <a:pPr algn="just"/>
            <a:r>
              <a:rPr lang="en-US" dirty="0"/>
              <a:t>Maintaining simplicity through constant refactoring of code.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2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185737"/>
            <a:ext cx="879157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0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Examples of refactoring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45115" cy="4351338"/>
          </a:xfrm>
        </p:spPr>
        <p:txBody>
          <a:bodyPr/>
          <a:lstStyle/>
          <a:p>
            <a:r>
              <a:rPr lang="en-US" dirty="0"/>
              <a:t>Re-organization of a class hierarchy to remove duplicate code.</a:t>
            </a:r>
          </a:p>
          <a:p>
            <a:r>
              <a:rPr lang="en-US" dirty="0"/>
              <a:t>Tidying up and renaming attributes and methods to make them easier to understand.</a:t>
            </a:r>
          </a:p>
          <a:p>
            <a:r>
              <a:rPr lang="en-US" dirty="0"/>
              <a:t>The replacement of inline code with calls to methods that have been included in a program library.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314" y="1593974"/>
            <a:ext cx="4170485" cy="31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563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Pair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315" y="1825625"/>
            <a:ext cx="5870331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Pair programming involves programmers working in pairs, developing code together.</a:t>
            </a:r>
          </a:p>
          <a:p>
            <a:pPr algn="just"/>
            <a:r>
              <a:rPr lang="en-US" dirty="0"/>
              <a:t>This helps develop </a:t>
            </a:r>
            <a:r>
              <a:rPr lang="en-US" b="1" dirty="0"/>
              <a:t>common ownership</a:t>
            </a:r>
            <a:r>
              <a:rPr lang="en-US" dirty="0"/>
              <a:t> of code and spreads knowledge across the team.</a:t>
            </a:r>
          </a:p>
          <a:p>
            <a:pPr algn="just"/>
            <a:r>
              <a:rPr lang="en-US" dirty="0"/>
              <a:t>It serves as an </a:t>
            </a:r>
            <a:r>
              <a:rPr lang="en-US" b="1" dirty="0"/>
              <a:t>informal review </a:t>
            </a:r>
            <a:r>
              <a:rPr lang="en-US" dirty="0"/>
              <a:t>process as each line of code is looked at by more than 1 person.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916" r="9425"/>
          <a:stretch/>
        </p:blipFill>
        <p:spPr>
          <a:xfrm>
            <a:off x="7200900" y="2242039"/>
            <a:ext cx="4413739" cy="293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11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Pair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66185" cy="4351338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In pair programming, programmers sit together at the same computer to develop the software.</a:t>
            </a:r>
          </a:p>
          <a:p>
            <a:pPr algn="just"/>
            <a:r>
              <a:rPr lang="en-GB" dirty="0"/>
              <a:t>Pairs are created dynamically so that all team members work with each other during the development process.</a:t>
            </a:r>
          </a:p>
          <a:p>
            <a:pPr algn="just"/>
            <a:r>
              <a:rPr lang="en-GB" dirty="0"/>
              <a:t>The sharing of knowledge that happens during pair programming is very important as it reduces the overall risks to a project when team members leave.</a:t>
            </a:r>
          </a:p>
          <a:p>
            <a:pPr algn="just"/>
            <a:endParaRPr lang="en-GB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098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Test-first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208" y="1837591"/>
            <a:ext cx="7136423" cy="4339371"/>
          </a:xfrm>
        </p:spPr>
        <p:txBody>
          <a:bodyPr>
            <a:normAutofit/>
          </a:bodyPr>
          <a:lstStyle/>
          <a:p>
            <a:r>
              <a:rPr lang="en-US" dirty="0"/>
              <a:t>Testing is central to XP and XP has developed an approach where the program is tested after every change has been made.</a:t>
            </a:r>
          </a:p>
          <a:p>
            <a:pPr marL="0" indent="0">
              <a:buNone/>
            </a:pPr>
            <a:r>
              <a:rPr lang="en-US" b="1" dirty="0"/>
              <a:t>XP testing features:</a:t>
            </a:r>
          </a:p>
          <a:p>
            <a:r>
              <a:rPr lang="en-US" dirty="0"/>
              <a:t>Test-first development.</a:t>
            </a:r>
          </a:p>
          <a:p>
            <a:r>
              <a:rPr lang="en-US" dirty="0"/>
              <a:t>Incremental test development from scenarios.</a:t>
            </a:r>
          </a:p>
          <a:p>
            <a:r>
              <a:rPr lang="en-US" dirty="0"/>
              <a:t>User involvement in test development and validation.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2870"/>
          <a:stretch/>
        </p:blipFill>
        <p:spPr>
          <a:xfrm>
            <a:off x="7685575" y="2573486"/>
            <a:ext cx="4069740" cy="267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46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Test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03377" cy="4351338"/>
          </a:xfrm>
        </p:spPr>
        <p:txBody>
          <a:bodyPr/>
          <a:lstStyle/>
          <a:p>
            <a:r>
              <a:rPr lang="en-GB" dirty="0"/>
              <a:t>Test automation means that tests are written as executable components before the task is implemented </a:t>
            </a:r>
          </a:p>
          <a:p>
            <a:r>
              <a:rPr lang="en-GB" dirty="0"/>
              <a:t>Whenever any functionality is added to the system, the tests can be run and problems that the new code has introduced can be caught immediately. 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254" y="1916723"/>
            <a:ext cx="4251570" cy="23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204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Problems with test-first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28692" cy="4351338"/>
          </a:xfrm>
        </p:spPr>
        <p:txBody>
          <a:bodyPr>
            <a:normAutofit/>
          </a:bodyPr>
          <a:lstStyle/>
          <a:p>
            <a:r>
              <a:rPr lang="en-GB" dirty="0"/>
              <a:t>Programmers prefer programming to testing and sometimes they take short cuts when writing tests. </a:t>
            </a:r>
          </a:p>
          <a:p>
            <a:r>
              <a:rPr lang="en-GB" dirty="0"/>
              <a:t>It difficult to judge the completeness of a set of tests. Although you may have a lot of system tests, your test set may not provide complete coverage.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27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Customer involvement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22223" cy="4351338"/>
          </a:xfrm>
        </p:spPr>
        <p:txBody>
          <a:bodyPr>
            <a:normAutofit/>
          </a:bodyPr>
          <a:lstStyle/>
          <a:p>
            <a:r>
              <a:rPr lang="en-US" dirty="0"/>
              <a:t>The role of the customer in the testing process is to help develop acceptance tests for the stories that are to be implemented in the next release of the system.  </a:t>
            </a:r>
          </a:p>
          <a:p>
            <a:r>
              <a:rPr lang="en-US" dirty="0"/>
              <a:t>People adopting the customer role have limited time available and so cannot work full-time with the development team. </a:t>
            </a:r>
          </a:p>
        </p:txBody>
      </p:sp>
    </p:spTree>
    <p:extLst>
      <p:ext uri="{BB962C8B-B14F-4D97-AF65-F5344CB8AC3E}">
        <p14:creationId xmlns:p14="http://schemas.microsoft.com/office/powerpoint/2010/main" val="2806334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9868" y="453048"/>
            <a:ext cx="2986454" cy="1325563"/>
          </a:xfrm>
        </p:spPr>
        <p:txBody>
          <a:bodyPr>
            <a:normAutofit/>
          </a:bodyPr>
          <a:lstStyle/>
          <a:p>
            <a:r>
              <a:rPr lang="en-US" sz="4800" b="1" u="sng" dirty="0"/>
              <a:t>Activity</a:t>
            </a:r>
            <a:r>
              <a:rPr lang="en-US" sz="4800" b="1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91" y="1491590"/>
            <a:ext cx="8678008" cy="508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68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0723" y="2145323"/>
            <a:ext cx="5413130" cy="1215903"/>
          </a:xfrm>
        </p:spPr>
        <p:txBody>
          <a:bodyPr/>
          <a:lstStyle/>
          <a:p>
            <a:r>
              <a:rPr lang="en-US" b="1" dirty="0"/>
              <a:t>Course Feedback</a:t>
            </a:r>
          </a:p>
        </p:txBody>
      </p:sp>
    </p:spTree>
    <p:extLst>
      <p:ext uri="{BB962C8B-B14F-4D97-AF65-F5344CB8AC3E}">
        <p14:creationId xmlns:p14="http://schemas.microsoft.com/office/powerpoint/2010/main" val="3319961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1592" y="417879"/>
            <a:ext cx="5993423" cy="1325563"/>
          </a:xfrm>
        </p:spPr>
        <p:txBody>
          <a:bodyPr/>
          <a:lstStyle/>
          <a:p>
            <a:r>
              <a:rPr lang="en-US" b="1" dirty="0"/>
              <a:t>Course Feedback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147538" cy="3229952"/>
          </a:xfrm>
        </p:spPr>
        <p:txBody>
          <a:bodyPr/>
          <a:lstStyle/>
          <a:p>
            <a:r>
              <a:rPr lang="en-US" dirty="0"/>
              <a:t>Real Life Example</a:t>
            </a:r>
          </a:p>
          <a:p>
            <a:r>
              <a:rPr lang="en-US" dirty="0"/>
              <a:t>Previous Lecture recap</a:t>
            </a:r>
          </a:p>
          <a:p>
            <a:r>
              <a:rPr lang="en-US" dirty="0"/>
              <a:t>Behind schedule</a:t>
            </a:r>
          </a:p>
          <a:p>
            <a:r>
              <a:rPr lang="en-US" dirty="0"/>
              <a:t>Leave class timely</a:t>
            </a:r>
          </a:p>
          <a:p>
            <a:r>
              <a:rPr lang="en-US" dirty="0"/>
              <a:t>Lecture Rapid Delivery (LOL)</a:t>
            </a:r>
          </a:p>
        </p:txBody>
      </p:sp>
    </p:spTree>
    <p:extLst>
      <p:ext uri="{BB962C8B-B14F-4D97-AF65-F5344CB8AC3E}">
        <p14:creationId xmlns:p14="http://schemas.microsoft.com/office/powerpoint/2010/main" val="204470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5368" y="365125"/>
            <a:ext cx="9718431" cy="1325563"/>
          </a:xfrm>
        </p:spPr>
        <p:txBody>
          <a:bodyPr/>
          <a:lstStyle/>
          <a:p>
            <a:r>
              <a:rPr lang="en-US" dirty="0"/>
              <a:t>Challenges in Software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2581764"/>
            <a:ext cx="5096608" cy="1955067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Let’s list down issues which you feel exist while doing software development using traditional ways of working</a:t>
            </a:r>
          </a:p>
        </p:txBody>
      </p:sp>
    </p:spTree>
    <p:extLst>
      <p:ext uri="{BB962C8B-B14F-4D97-AF65-F5344CB8AC3E}">
        <p14:creationId xmlns:p14="http://schemas.microsoft.com/office/powerpoint/2010/main" val="2916294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254" y="2484071"/>
            <a:ext cx="6116515" cy="1325563"/>
          </a:xfrm>
        </p:spPr>
        <p:txBody>
          <a:bodyPr/>
          <a:lstStyle/>
          <a:p>
            <a:r>
              <a:rPr lang="en-US" b="1" dirty="0"/>
              <a:t>Agile project management</a:t>
            </a:r>
          </a:p>
        </p:txBody>
      </p:sp>
    </p:spTree>
    <p:extLst>
      <p:ext uri="{BB962C8B-B14F-4D97-AF65-F5344CB8AC3E}">
        <p14:creationId xmlns:p14="http://schemas.microsoft.com/office/powerpoint/2010/main" val="3994565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Agile project management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1817077" y="2365130"/>
            <a:ext cx="8557846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 fontAlgn="base">
              <a:spcBef>
                <a:spcPts val="600"/>
              </a:spcBef>
              <a:spcAft>
                <a:spcPts val="600"/>
              </a:spcAft>
            </a:pPr>
            <a:r>
              <a:rPr lang="en-GB" sz="2400" dirty="0">
                <a:solidFill>
                  <a:srgbClr val="46424D"/>
                </a:solidFill>
                <a:latin typeface="Arial"/>
                <a:ea typeface="ＭＳ Ｐゴシック" charset="-128"/>
                <a:cs typeface="Arial"/>
              </a:rPr>
              <a:t>The principal responsibility of software project managers is to:</a:t>
            </a:r>
          </a:p>
          <a:p>
            <a:pPr marL="514350" lvl="0" indent="-514350" defTabSz="457200" fontAlgn="base"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GB" sz="2400" dirty="0">
                <a:solidFill>
                  <a:srgbClr val="46424D"/>
                </a:solidFill>
                <a:latin typeface="Arial"/>
                <a:ea typeface="ＭＳ Ｐゴシック" charset="-128"/>
                <a:cs typeface="Arial"/>
              </a:rPr>
              <a:t> Manage the project </a:t>
            </a:r>
          </a:p>
          <a:p>
            <a:pPr marL="514350" lvl="0" indent="-514350" defTabSz="457200" fontAlgn="base">
              <a:spcBef>
                <a:spcPts val="600"/>
              </a:spcBef>
              <a:spcAft>
                <a:spcPts val="600"/>
              </a:spcAft>
              <a:buFont typeface="+mj-lt"/>
              <a:buAutoNum type="romanUcPeriod"/>
            </a:pPr>
            <a:r>
              <a:rPr lang="en-GB" sz="2400" dirty="0">
                <a:solidFill>
                  <a:srgbClr val="46424D"/>
                </a:solidFill>
                <a:latin typeface="Arial"/>
                <a:ea typeface="ＭＳ Ｐゴシック" charset="-128"/>
                <a:cs typeface="Arial"/>
              </a:rPr>
              <a:t>Delivered on time and within the planned budget for the project. </a:t>
            </a:r>
          </a:p>
        </p:txBody>
      </p:sp>
    </p:spTree>
    <p:extLst>
      <p:ext uri="{BB962C8B-B14F-4D97-AF65-F5344CB8AC3E}">
        <p14:creationId xmlns:p14="http://schemas.microsoft.com/office/powerpoint/2010/main" val="2734296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Scrum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005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Scrum is an agile method that focuses on managing iterative    development .</a:t>
            </a:r>
          </a:p>
          <a:p>
            <a:pPr marL="0" indent="0">
              <a:buNone/>
            </a:pPr>
            <a:r>
              <a:rPr lang="en-US" dirty="0"/>
              <a:t>There are three phases in Scrum. </a:t>
            </a:r>
          </a:p>
          <a:p>
            <a:r>
              <a:rPr lang="en-US" b="1" dirty="0"/>
              <a:t>The initial phase </a:t>
            </a:r>
            <a:r>
              <a:rPr lang="en-US" dirty="0"/>
              <a:t>is an outline planning phase where you establish the general objectives for the project. </a:t>
            </a:r>
          </a:p>
          <a:p>
            <a:r>
              <a:rPr lang="en-US" dirty="0"/>
              <a:t>This is followed by a series of </a:t>
            </a:r>
            <a:r>
              <a:rPr lang="en-US" b="1" dirty="0"/>
              <a:t>sprint cycles</a:t>
            </a:r>
            <a:r>
              <a:rPr lang="en-US" dirty="0"/>
              <a:t>, where each cycle develops an increment of the system. </a:t>
            </a:r>
          </a:p>
          <a:p>
            <a:r>
              <a:rPr lang="en-US" b="1" dirty="0"/>
              <a:t>The project closure phase </a:t>
            </a:r>
            <a:r>
              <a:rPr lang="en-US" dirty="0"/>
              <a:t>wraps up the project, and assesses the lessons learned from the project.</a:t>
            </a:r>
          </a:p>
        </p:txBody>
      </p:sp>
    </p:spTree>
    <p:extLst>
      <p:ext uri="{BB962C8B-B14F-4D97-AF65-F5344CB8AC3E}">
        <p14:creationId xmlns:p14="http://schemas.microsoft.com/office/powerpoint/2010/main" val="748729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477" y="365126"/>
            <a:ext cx="10527323" cy="1314206"/>
          </a:xfrm>
        </p:spPr>
        <p:txBody>
          <a:bodyPr/>
          <a:lstStyle/>
          <a:p>
            <a:pPr algn="ctr"/>
            <a:r>
              <a:rPr lang="en-US" b="1" dirty="0"/>
              <a:t>Scrum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6126" y="1679332"/>
            <a:ext cx="8828073" cy="457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62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1300" y="365125"/>
            <a:ext cx="5509846" cy="1325563"/>
          </a:xfrm>
        </p:spPr>
        <p:txBody>
          <a:bodyPr/>
          <a:lstStyle/>
          <a:p>
            <a:r>
              <a:rPr lang="en-US" b="1" dirty="0"/>
              <a:t>Scrum Terminologies</a:t>
            </a:r>
          </a:p>
        </p:txBody>
      </p:sp>
      <p:graphicFrame>
        <p:nvGraphicFramePr>
          <p:cNvPr id="8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4476548"/>
              </p:ext>
            </p:extLst>
          </p:nvPr>
        </p:nvGraphicFramePr>
        <p:xfrm>
          <a:off x="1354015" y="1608993"/>
          <a:ext cx="8502162" cy="329711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0205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15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3897">
                <a:tc>
                  <a:txBody>
                    <a:bodyPr/>
                    <a:lstStyle/>
                    <a:p>
                      <a:r>
                        <a:rPr lang="en-US" dirty="0"/>
                        <a:t>Scrum 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7298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</a:tabLst>
                      </a:pPr>
                      <a:r>
                        <a:rPr lang="en-GB" sz="1600" dirty="0">
                          <a:effectLst/>
                        </a:rPr>
                        <a:t>Development team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</a:tabLst>
                      </a:pPr>
                      <a:r>
                        <a:rPr lang="en-GB" sz="1400" dirty="0">
                          <a:effectLst/>
                        </a:rPr>
                        <a:t>A self-organizing group of software developers, which should be no more than 7 people. 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7960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</a:tabLst>
                      </a:pPr>
                      <a:r>
                        <a:rPr lang="en-GB" sz="1600" dirty="0">
                          <a:effectLst/>
                        </a:rPr>
                        <a:t>Potentially shippable product increment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</a:tabLst>
                      </a:pPr>
                      <a:r>
                        <a:rPr lang="en-GB" sz="1400" dirty="0">
                          <a:effectLst/>
                        </a:rPr>
                        <a:t>The software increment that is delivered from a sprint. The idea is that this should be ‘potentially shippable’ which means that it is in a finished state and no further work.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7960">
                <a:tc>
                  <a:txBody>
                    <a:bodyPr/>
                    <a:lstStyle/>
                    <a:p>
                      <a:pPr indent="0" algn="l"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</a:tabLst>
                      </a:pPr>
                      <a:r>
                        <a:rPr lang="en-GB" sz="1600" dirty="0">
                          <a:effectLst/>
                        </a:rPr>
                        <a:t>Product backlog</a:t>
                      </a:r>
                      <a:endParaRPr lang="en-GB" sz="1600" b="1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just"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</a:tabLst>
                      </a:pPr>
                      <a:r>
                        <a:rPr lang="en-GB" sz="1400" dirty="0">
                          <a:effectLst/>
                        </a:rPr>
                        <a:t>This is a list of ‘to do’ items which the Scrum team must tackle. They may be feature definitions for the software, software requirements, user stories.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818892"/>
              </p:ext>
            </p:extLst>
          </p:nvPr>
        </p:nvGraphicFramePr>
        <p:xfrm>
          <a:off x="1354016" y="4906108"/>
          <a:ext cx="8502162" cy="1480829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401073">
                  <a:extLst>
                    <a:ext uri="{9D8B030D-6E8A-4147-A177-3AD203B41FA5}">
                      <a16:colId xmlns:a16="http://schemas.microsoft.com/office/drawing/2014/main" val="2279437654"/>
                    </a:ext>
                  </a:extLst>
                </a:gridCol>
                <a:gridCol w="6101089">
                  <a:extLst>
                    <a:ext uri="{9D8B030D-6E8A-4147-A177-3AD203B41FA5}">
                      <a16:colId xmlns:a16="http://schemas.microsoft.com/office/drawing/2014/main" val="2672252492"/>
                    </a:ext>
                  </a:extLst>
                </a:gridCol>
              </a:tblGrid>
              <a:tr h="3819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indent="347345" algn="l"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</a:tabLst>
                      </a:pPr>
                      <a:r>
                        <a:rPr lang="en-GB" sz="1400" b="0" baseline="0" dirty="0">
                          <a:effectLst/>
                        </a:rPr>
                        <a:t>Sprint</a:t>
                      </a:r>
                      <a:endParaRPr lang="en-GB" sz="1400" b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indent="0" algn="l"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</a:tabLst>
                      </a:pPr>
                      <a:r>
                        <a:rPr lang="en-GB" sz="1400" b="0" baseline="0" dirty="0">
                          <a:effectLst/>
                        </a:rPr>
                        <a:t>A development iteration. Sprints are usually 2-4 weeks long.</a:t>
                      </a:r>
                      <a:endParaRPr lang="en-GB" sz="1400" b="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4653154"/>
                  </a:ext>
                </a:extLst>
              </a:tr>
              <a:tr h="109884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indent="347345" algn="l"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</a:tabLst>
                      </a:pPr>
                      <a:r>
                        <a:rPr lang="en-GB" sz="1400" baseline="0" dirty="0">
                          <a:effectLst/>
                        </a:rPr>
                        <a:t>Velocity</a:t>
                      </a:r>
                      <a:endParaRPr lang="en-GB" sz="140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indent="0" algn="l"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</a:tabLst>
                      </a:pPr>
                      <a:r>
                        <a:rPr lang="en-GB" sz="1400" baseline="0" dirty="0">
                          <a:effectLst/>
                        </a:rPr>
                        <a:t>An estimate of how much product backlog effort that a team can cover in a single sprint.  Understanding a team’s velocity helps them estimate what can be covered in a sprint and provides a basis for measuring improving performance.</a:t>
                      </a:r>
                    </a:p>
                    <a:p>
                      <a:pPr indent="0" algn="l"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</a:tabLst>
                      </a:pPr>
                      <a:endParaRPr lang="en-GB" sz="1400" baseline="0" dirty="0">
                        <a:solidFill>
                          <a:srgbClr val="000000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1346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3362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lide10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8"/>
          <a:stretch/>
        </p:blipFill>
        <p:spPr bwMode="auto">
          <a:xfrm>
            <a:off x="677008" y="342900"/>
            <a:ext cx="10990383" cy="6116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6953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Scrum Roles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453" y="1825625"/>
            <a:ext cx="78590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70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815754" cy="1325563"/>
          </a:xfrm>
        </p:spPr>
        <p:txBody>
          <a:bodyPr/>
          <a:lstStyle/>
          <a:p>
            <a:pPr algn="ctr"/>
            <a:r>
              <a:rPr lang="en-US" b="1" dirty="0"/>
              <a:t>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84431" cy="3001352"/>
          </a:xfrm>
        </p:spPr>
        <p:txBody>
          <a:bodyPr/>
          <a:lstStyle/>
          <a:p>
            <a:pPr marL="0" indent="0" algn="just" fontAlgn="t">
              <a:buNone/>
            </a:pPr>
            <a:r>
              <a:rPr lang="en-GB" b="1" dirty="0"/>
              <a:t>Product owner</a:t>
            </a:r>
            <a:endParaRPr lang="en-US" dirty="0"/>
          </a:p>
          <a:p>
            <a:pPr algn="just" fontAlgn="t"/>
            <a:r>
              <a:rPr lang="en-GB" sz="2000" dirty="0"/>
              <a:t>Identify product features or requirements</a:t>
            </a:r>
          </a:p>
          <a:p>
            <a:pPr algn="just" fontAlgn="t"/>
            <a:r>
              <a:rPr lang="en-GB" sz="2000" dirty="0"/>
              <a:t>Prioritize these for development</a:t>
            </a:r>
          </a:p>
          <a:p>
            <a:pPr algn="just" fontAlgn="t"/>
            <a:r>
              <a:rPr lang="en-GB" sz="2000" dirty="0"/>
              <a:t>Ensure that the project continues to meet critical business needs</a:t>
            </a:r>
          </a:p>
          <a:p>
            <a:pPr algn="just" fontAlgn="t"/>
            <a:r>
              <a:rPr lang="en-GB" sz="2000" dirty="0"/>
              <a:t> The Product Owner can be a customer.</a:t>
            </a:r>
            <a:endParaRPr lang="en-US" sz="2000" dirty="0"/>
          </a:p>
          <a:p>
            <a:pPr algn="just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39254" y="2171700"/>
            <a:ext cx="5014546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tabLst>
                <a:tab pos="342900" algn="l"/>
                <a:tab pos="685800" algn="l"/>
                <a:tab pos="1028700" algn="l"/>
              </a:tabLst>
            </a:pPr>
            <a:endParaRPr lang="en-GB" b="1" dirty="0">
              <a:solidFill>
                <a:srgbClr val="000000"/>
              </a:solidFill>
              <a:latin typeface="Arial"/>
              <a:ea typeface="Times New Roman"/>
              <a:cs typeface="Times New Roman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tabLst>
                <a:tab pos="342900" algn="l"/>
                <a:tab pos="685800" algn="l"/>
                <a:tab pos="1028700" algn="l"/>
              </a:tabLst>
            </a:pPr>
            <a:r>
              <a:rPr lang="en-GB" sz="2000" dirty="0">
                <a:solidFill>
                  <a:srgbClr val="000000"/>
                </a:solidFill>
                <a:ea typeface="Times New Roman"/>
                <a:cs typeface="Times New Roman"/>
              </a:rPr>
              <a:t>Responsible for interfacing with the rest of the company </a:t>
            </a:r>
          </a:p>
          <a:p>
            <a:pPr marL="285750" indent="-285750" algn="just">
              <a:buFont typeface="Arial" panose="020B0604020202020204" pitchFamily="34" charset="0"/>
              <a:buChar char="•"/>
              <a:tabLst>
                <a:tab pos="342900" algn="l"/>
                <a:tab pos="685800" algn="l"/>
                <a:tab pos="1028700" algn="l"/>
              </a:tabLst>
            </a:pPr>
            <a:r>
              <a:rPr lang="en-GB" sz="2000" dirty="0">
                <a:solidFill>
                  <a:srgbClr val="000000"/>
                </a:solidFill>
                <a:ea typeface="Times New Roman"/>
                <a:cs typeface="Times New Roman"/>
              </a:rPr>
              <a:t>Ensuring that the Scrum team is not diverted by outside interference. </a:t>
            </a:r>
          </a:p>
          <a:p>
            <a:pPr marL="285750" indent="-285750" algn="just">
              <a:buFont typeface="Arial" panose="020B0604020202020204" pitchFamily="34" charset="0"/>
              <a:buChar char="•"/>
              <a:tabLst>
                <a:tab pos="342900" algn="l"/>
                <a:tab pos="685800" algn="l"/>
                <a:tab pos="1028700" algn="l"/>
              </a:tabLst>
            </a:pPr>
            <a:r>
              <a:rPr lang="en-GB" sz="2000" dirty="0">
                <a:solidFill>
                  <a:srgbClr val="000000"/>
                </a:solidFill>
                <a:ea typeface="Times New Roman"/>
                <a:cs typeface="Times New Roman"/>
              </a:rPr>
              <a:t>Scrum Master should not be thought of as a project manager. </a:t>
            </a:r>
          </a:p>
          <a:p>
            <a:pPr marL="285750" indent="-285750" algn="just">
              <a:buFont typeface="Arial" panose="020B0604020202020204" pitchFamily="34" charset="0"/>
              <a:buChar char="•"/>
              <a:tabLst>
                <a:tab pos="342900" algn="l"/>
                <a:tab pos="685800" algn="l"/>
                <a:tab pos="1028700" algn="l"/>
              </a:tabLst>
            </a:pPr>
            <a:r>
              <a:rPr lang="en-GB" sz="2000" dirty="0"/>
              <a:t>To protect the development team from external distractions</a:t>
            </a:r>
            <a:endParaRPr lang="en-GB" sz="2000" dirty="0">
              <a:solidFill>
                <a:srgbClr val="000000"/>
              </a:solidFill>
              <a:ea typeface="Times New Roman"/>
              <a:cs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80038" y="1825625"/>
            <a:ext cx="23419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>
                <a:solidFill>
                  <a:srgbClr val="000000"/>
                </a:solidFill>
                <a:ea typeface="Times New Roman"/>
                <a:cs typeface="Times New Roman"/>
              </a:rPr>
              <a:t>Scrum Master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2023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454" y="101355"/>
            <a:ext cx="8083062" cy="72512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Scrum Ceremonies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562" y="1103201"/>
            <a:ext cx="9293469" cy="56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77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8276" y="365125"/>
            <a:ext cx="4914901" cy="1325563"/>
          </a:xfrm>
        </p:spPr>
        <p:txBody>
          <a:bodyPr/>
          <a:lstStyle/>
          <a:p>
            <a:r>
              <a:rPr lang="en-US" b="1" dirty="0"/>
              <a:t>Scrum sprint cycle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373" y="2045734"/>
            <a:ext cx="8976011" cy="358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3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Software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18937"/>
          </a:xfrm>
        </p:spPr>
        <p:txBody>
          <a:bodyPr>
            <a:normAutofit/>
          </a:bodyPr>
          <a:lstStyle/>
          <a:p>
            <a:pPr algn="just"/>
            <a:r>
              <a:rPr lang="en-US" b="1" dirty="0"/>
              <a:t>Rapid development and delivery </a:t>
            </a:r>
            <a:r>
              <a:rPr lang="en-US" dirty="0"/>
              <a:t>is now the most important requirement.</a:t>
            </a:r>
          </a:p>
          <a:p>
            <a:pPr algn="just"/>
            <a:r>
              <a:rPr lang="en-US" dirty="0"/>
              <a:t> </a:t>
            </a:r>
            <a:r>
              <a:rPr lang="en-US" b="1" dirty="0"/>
              <a:t>Businesses operate in a fast </a:t>
            </a:r>
            <a:r>
              <a:rPr lang="en-US" dirty="0"/>
              <a:t>–changing requirement and it is practically impossible to produce stable software requirements.</a:t>
            </a:r>
          </a:p>
          <a:p>
            <a:pPr algn="just"/>
            <a:r>
              <a:rPr lang="en-US" b="1" dirty="0"/>
              <a:t>Software has to evolve quickly </a:t>
            </a:r>
            <a:r>
              <a:rPr lang="en-US" dirty="0"/>
              <a:t>to reflect changing business needs.</a:t>
            </a:r>
          </a:p>
        </p:txBody>
      </p:sp>
    </p:spTree>
    <p:extLst>
      <p:ext uri="{BB962C8B-B14F-4D97-AF65-F5344CB8AC3E}">
        <p14:creationId xmlns:p14="http://schemas.microsoft.com/office/powerpoint/2010/main" val="34609695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Scrum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187354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The product is broken down into a set of manageable and understandable chunks.</a:t>
            </a:r>
          </a:p>
          <a:p>
            <a:pPr algn="just"/>
            <a:r>
              <a:rPr lang="en-US" dirty="0"/>
              <a:t>Unstable requirements do not hold up progress.</a:t>
            </a:r>
          </a:p>
          <a:p>
            <a:pPr algn="just"/>
            <a:r>
              <a:rPr lang="en-US" dirty="0"/>
              <a:t>The whole team have visibility of everything and consequently team communication is improved.</a:t>
            </a:r>
          </a:p>
          <a:p>
            <a:pPr algn="just"/>
            <a:r>
              <a:rPr lang="en-US" dirty="0"/>
              <a:t>Customers see on-time delivery of increments and gain feedback on how the product works.</a:t>
            </a:r>
          </a:p>
          <a:p>
            <a:pPr algn="just"/>
            <a:r>
              <a:rPr lang="en-US" dirty="0"/>
              <a:t>Trust between customers and developers is established and a positive culture is created in which everyone expects the project to succeed.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865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6245" y="417878"/>
            <a:ext cx="5029201" cy="1325563"/>
          </a:xfrm>
        </p:spPr>
        <p:txBody>
          <a:bodyPr/>
          <a:lstStyle/>
          <a:p>
            <a:r>
              <a:rPr lang="en-US" b="1" dirty="0"/>
              <a:t>Distributed Scrum</a:t>
            </a:r>
          </a:p>
        </p:txBody>
      </p:sp>
      <p:pic>
        <p:nvPicPr>
          <p:cNvPr id="4" name="Content Placeholder 3" descr="3.10 Distributed Scrum.eps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15" y="1080659"/>
            <a:ext cx="8669215" cy="519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9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0592" y="365125"/>
            <a:ext cx="4774224" cy="1325563"/>
          </a:xfrm>
        </p:spPr>
        <p:txBody>
          <a:bodyPr/>
          <a:lstStyle/>
          <a:p>
            <a:r>
              <a:rPr lang="en-US" b="1" dirty="0"/>
              <a:t>Project Instructions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483" y="1690688"/>
            <a:ext cx="9518232" cy="4487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23634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Kanban Values And Principles: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976" r="47933" b="69155"/>
          <a:stretch/>
        </p:blipFill>
        <p:spPr>
          <a:xfrm>
            <a:off x="2941101" y="2346167"/>
            <a:ext cx="6309797" cy="108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383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Visualize Work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405" y="1825625"/>
            <a:ext cx="91591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676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Limit Work in Progress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0867" y="1690688"/>
            <a:ext cx="9805183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062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Scrum VS Kanban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0564"/>
          <a:stretch/>
        </p:blipFill>
        <p:spPr>
          <a:xfrm>
            <a:off x="838200" y="1862411"/>
            <a:ext cx="10515600" cy="2542535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/>
          <a:srcRect t="75879"/>
          <a:stretch/>
        </p:blipFill>
        <p:spPr>
          <a:xfrm>
            <a:off x="838200" y="4404946"/>
            <a:ext cx="10515600" cy="103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658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Agile Beyond Software </a:t>
            </a:r>
            <a:r>
              <a:rPr lang="en-US" b="1" dirty="0" smtClean="0"/>
              <a:t>Development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192" y="1690688"/>
            <a:ext cx="9958754" cy="497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069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640" y="1897539"/>
            <a:ext cx="6139376" cy="1531461"/>
          </a:xfrm>
        </p:spPr>
        <p:txBody>
          <a:bodyPr/>
          <a:lstStyle/>
          <a:p>
            <a:r>
              <a:rPr lang="en-US" b="1" dirty="0"/>
              <a:t>Scaling Agile Methods</a:t>
            </a:r>
          </a:p>
        </p:txBody>
      </p:sp>
    </p:spTree>
    <p:extLst>
      <p:ext uri="{BB962C8B-B14F-4D97-AF65-F5344CB8AC3E}">
        <p14:creationId xmlns:p14="http://schemas.microsoft.com/office/powerpoint/2010/main" val="23290157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7856-25CC-4ED1-8BF6-B4959B603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Scaling Agile Methods: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3207C-39A8-40EB-A037-74F6981A5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Successful for small and medium sized projects with small co-located team.</a:t>
            </a:r>
          </a:p>
          <a:p>
            <a:pPr algn="just"/>
            <a:r>
              <a:rPr lang="en-US" dirty="0"/>
              <a:t>The success of these methods comes because of improved communications.</a:t>
            </a:r>
          </a:p>
          <a:p>
            <a:pPr algn="just"/>
            <a:r>
              <a:rPr lang="en-US" dirty="0"/>
              <a:t>Scaling up agile methods involves to cope with larger, longer projects with distributed teams.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681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93" t="433"/>
          <a:stretch/>
        </p:blipFill>
        <p:spPr>
          <a:xfrm>
            <a:off x="685800" y="219808"/>
            <a:ext cx="10195413" cy="569268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52145" y="6024881"/>
            <a:ext cx="9375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Source:https</a:t>
            </a:r>
            <a:r>
              <a:rPr lang="en-US" dirty="0"/>
              <a:t>://www.silvertreesystems.com/blog/process-silos-are-killing-your-productivity/</a:t>
            </a:r>
          </a:p>
        </p:txBody>
      </p:sp>
    </p:spTree>
    <p:extLst>
      <p:ext uri="{BB962C8B-B14F-4D97-AF65-F5344CB8AC3E}">
        <p14:creationId xmlns:p14="http://schemas.microsoft.com/office/powerpoint/2010/main" val="25139364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23156-901E-492F-9C2D-ED9109F4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Scaling out and scaling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79F4E-FB7B-488F-B43F-C2EDEAB0B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Scaling up</a:t>
            </a:r>
            <a:r>
              <a:rPr lang="en-GB" dirty="0"/>
              <a:t>’ is concerned with using agile methods for developing large software systems with large teams.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‘Scaling out’ </a:t>
            </a:r>
            <a:r>
              <a:rPr lang="en-GB" dirty="0"/>
              <a:t>is concerned with how agile methods can be introduced across a large organization with many years of software development experience.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867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E1C92-DAC6-4D31-A0FF-5A0853A21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Practical problems with agile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072B1-127D-44F2-9352-CFD64340B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Contractual issues</a:t>
            </a:r>
          </a:p>
          <a:p>
            <a:r>
              <a:rPr lang="en-US" dirty="0"/>
              <a:t>Agile methods and software maintenance</a:t>
            </a:r>
          </a:p>
          <a:p>
            <a:r>
              <a:rPr lang="en-US" dirty="0"/>
              <a:t>Small Co-Located Teams</a:t>
            </a:r>
          </a:p>
        </p:txBody>
      </p:sp>
    </p:spTree>
    <p:extLst>
      <p:ext uri="{BB962C8B-B14F-4D97-AF65-F5344CB8AC3E}">
        <p14:creationId xmlns:p14="http://schemas.microsoft.com/office/powerpoint/2010/main" val="31483842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241A2-2442-4AFC-9860-92556CBA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Agile Maintenance: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34CEB-CEC0-47AB-9B46-AD7A6DDA8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problems are:</a:t>
            </a:r>
          </a:p>
          <a:p>
            <a:pPr lvl="1"/>
            <a:r>
              <a:rPr lang="en-US" dirty="0"/>
              <a:t>Lack of product documentation</a:t>
            </a:r>
          </a:p>
          <a:p>
            <a:pPr lvl="1"/>
            <a:r>
              <a:rPr lang="en-US" dirty="0"/>
              <a:t>Keeping customers involved in the development process</a:t>
            </a:r>
          </a:p>
          <a:p>
            <a:pPr lvl="1"/>
            <a:r>
              <a:rPr lang="en-US" dirty="0"/>
              <a:t>Maintaining the continuity of the development team</a:t>
            </a:r>
          </a:p>
          <a:p>
            <a:r>
              <a:rPr lang="en-US" dirty="0"/>
              <a:t>Agile development relies on the development team knowing and understanding what has to be done. </a:t>
            </a:r>
          </a:p>
          <a:p>
            <a:r>
              <a:rPr lang="en-US" dirty="0"/>
              <a:t>For long-lifetime systems, this is a real problem as the original developers will not always work on the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0994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B808-93F2-4A7D-B6B3-B32C310A3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Agile principles and organizational practice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F13F1C-21E0-4034-8A59-1319B6C42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146" y="1690688"/>
            <a:ext cx="10621107" cy="45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448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E640D-E2C5-4497-9E38-2E7620CE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Continue…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183D34-CFAE-41F0-90AD-6C0911435F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619" y="2250831"/>
            <a:ext cx="9622302" cy="270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6061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78236-E144-4E13-A2FD-D7B67116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System issues: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51BC3-BDBF-4B9D-BCB1-2B3AD81EB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How large is the system being developed?</a:t>
            </a:r>
          </a:p>
          <a:p>
            <a:pPr lvl="1"/>
            <a:r>
              <a:rPr lang="en-GB" dirty="0"/>
              <a:t>Agile methods are most effective a relatively small co-located team who can communicate informally. </a:t>
            </a:r>
          </a:p>
          <a:p>
            <a:r>
              <a:rPr lang="en-GB" dirty="0"/>
              <a:t>What type of system is being developed?</a:t>
            </a:r>
          </a:p>
          <a:p>
            <a:pPr lvl="1"/>
            <a:r>
              <a:rPr lang="en-GB" dirty="0"/>
              <a:t>Systems that require a lot of analysis before implementation need a fairly detailed design to carry out this analysis. </a:t>
            </a:r>
          </a:p>
          <a:p>
            <a:r>
              <a:rPr lang="en-GB" dirty="0"/>
              <a:t>What is the expected system lifetime?</a:t>
            </a:r>
          </a:p>
          <a:p>
            <a:pPr lvl="1"/>
            <a:r>
              <a:rPr lang="en-GB" dirty="0"/>
              <a:t>Long-lifetime systems require documentation to communicate the intentions of the system developers to the support team. </a:t>
            </a:r>
          </a:p>
          <a:p>
            <a:r>
              <a:rPr lang="en-GB" dirty="0"/>
              <a:t>Is the system subject to external regulation?</a:t>
            </a:r>
          </a:p>
          <a:p>
            <a:pPr lvl="1"/>
            <a:r>
              <a:rPr lang="en-GB" dirty="0"/>
              <a:t>If a system is regulated you will probably be required to produce detailed documentation as part of the system safety case. </a:t>
            </a:r>
          </a:p>
          <a:p>
            <a:pPr lvl="1">
              <a:buNone/>
            </a:pPr>
            <a:r>
              <a:rPr lang="en-GB" dirty="0"/>
              <a:t> 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57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57C1E-C422-4259-83F9-8386A4B28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People and teams: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7B739-6DA7-4C2D-A6DD-271D1B4BE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good are the designers and programmers in the development team?</a:t>
            </a:r>
          </a:p>
          <a:p>
            <a:pPr lvl="1"/>
            <a:r>
              <a:rPr lang="en-GB" dirty="0"/>
              <a:t> It is sometimes argued that agile methods require higher skill levels than plan-based approaches in which programmers simply translate a detailed design into code.</a:t>
            </a:r>
          </a:p>
          <a:p>
            <a:r>
              <a:rPr lang="en-GB" dirty="0"/>
              <a:t>How is the development team organized?</a:t>
            </a:r>
          </a:p>
          <a:p>
            <a:pPr lvl="1"/>
            <a:r>
              <a:rPr lang="en-GB" dirty="0"/>
              <a:t>Design documents may be required if the team is distributed.</a:t>
            </a:r>
          </a:p>
          <a:p>
            <a:pPr marL="457200" lvl="1" indent="0">
              <a:buNone/>
            </a:pP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0660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198FA-A8EB-46CC-87D0-53246BFD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Scaling up to large systems: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F1453-01BF-4DC5-9273-CC8A01ADF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 completely incremental approach to requirements engineering is impossible.</a:t>
            </a:r>
          </a:p>
          <a:p>
            <a:r>
              <a:rPr lang="en-GB" dirty="0"/>
              <a:t>There cannot be a single product owner or customer representative.</a:t>
            </a:r>
          </a:p>
          <a:p>
            <a:r>
              <a:rPr lang="en-GB" dirty="0"/>
              <a:t>For large systems development, it is not possible to focus only on the code of the system.  </a:t>
            </a:r>
          </a:p>
          <a:p>
            <a:r>
              <a:rPr lang="en-GB" dirty="0"/>
              <a:t>Cross-team communication mechanisms have to be designed and used. </a:t>
            </a:r>
          </a:p>
          <a:p>
            <a:r>
              <a:rPr lang="en-GB" dirty="0"/>
              <a:t>Continuous integration is practically impossible. However, it is essential to maintain frequent system builds and regular releases of the system.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465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3DD1-424C-4069-9D91-FBB39CB3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Agile methods across organizations: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C9D8-ED33-492D-8825-985FC0D7F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Project managers who do not have experience of agile methods may be reluctant to accept the risk of a new approach.</a:t>
            </a:r>
          </a:p>
          <a:p>
            <a:r>
              <a:rPr lang="en-GB" dirty="0"/>
              <a:t>Large organizations often have quality procedures and standards that all projects are expected to follow and, because of their bureaucratic nature, these are likely to be incompatible with agile methods. </a:t>
            </a:r>
          </a:p>
          <a:p>
            <a:r>
              <a:rPr lang="en-GB" dirty="0"/>
              <a:t>Agile methods seem to work best when team members have a relatively high skill level. However, within large organizations, there are likely to be a wide range of skills and abilities. </a:t>
            </a:r>
          </a:p>
          <a:p>
            <a:r>
              <a:rPr lang="en-GB" dirty="0"/>
              <a:t>There may be cultural resistance to agile methods, especially in those organizations that have a long history of using conventional systems engineering processes.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609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7577C-E893-4CD5-ABF2-94CE28BE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079" y="2376804"/>
            <a:ext cx="1581443" cy="1325563"/>
          </a:xfrm>
        </p:spPr>
        <p:txBody>
          <a:bodyPr/>
          <a:lstStyle/>
          <a:p>
            <a:r>
              <a:rPr lang="en-US" b="1" dirty="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776222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6085" y="272561"/>
            <a:ext cx="5105399" cy="1325563"/>
          </a:xfrm>
        </p:spPr>
        <p:txBody>
          <a:bodyPr/>
          <a:lstStyle/>
          <a:p>
            <a:pPr algn="ctr"/>
            <a:r>
              <a:rPr lang="en-US" dirty="0"/>
              <a:t>Origin of Agile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742"/>
          <a:stretch/>
        </p:blipFill>
        <p:spPr>
          <a:xfrm>
            <a:off x="128588" y="1292470"/>
            <a:ext cx="12063412" cy="446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80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Agile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Dissatisfaction with the overheads involved in software design methods of the 1980s and 1990s led to the creation of agile methods. These methods:</a:t>
            </a:r>
          </a:p>
          <a:p>
            <a:pPr lvl="1"/>
            <a:r>
              <a:rPr lang="en-US" sz="2000" dirty="0"/>
              <a:t>Focus on the code rather than the design</a:t>
            </a:r>
          </a:p>
          <a:p>
            <a:pPr lvl="1"/>
            <a:r>
              <a:rPr lang="en-US" sz="2000" dirty="0"/>
              <a:t>Are based on an iterative approach to software development</a:t>
            </a:r>
          </a:p>
          <a:p>
            <a:pPr lvl="1"/>
            <a:r>
              <a:rPr lang="en-US" sz="2000" dirty="0"/>
              <a:t>Are intended to deliver working software quickly and evolve this quickly to meet changing requirements.</a:t>
            </a:r>
          </a:p>
          <a:p>
            <a:r>
              <a:rPr lang="en-US" sz="2400" dirty="0"/>
              <a:t>The aim of agile methods is to reduce overheads in the software process (e.g. by limiting documentation) and to be able to respond quickly to changing requirements without excessive rework.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24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Plan-driven and agile development</a:t>
            </a:r>
          </a:p>
        </p:txBody>
      </p:sp>
      <p:pic>
        <p:nvPicPr>
          <p:cNvPr id="4" name="Content Placeholder 3" descr="3.2 PlanBasedAgile.ep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9223" y="1576388"/>
            <a:ext cx="6453554" cy="490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78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1947</Words>
  <Application>Microsoft Office PowerPoint</Application>
  <PresentationFormat>Widescreen</PresentationFormat>
  <Paragraphs>217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ＭＳ Ｐゴシック</vt:lpstr>
      <vt:lpstr>Arial</vt:lpstr>
      <vt:lpstr>Calibri</vt:lpstr>
      <vt:lpstr>Calibri Light</vt:lpstr>
      <vt:lpstr>Times New Roman</vt:lpstr>
      <vt:lpstr>Office Theme</vt:lpstr>
      <vt:lpstr>Chapter 3 – Agile Software Development (Ian Somerville)</vt:lpstr>
      <vt:lpstr>Content</vt:lpstr>
      <vt:lpstr>PowerPoint Presentation</vt:lpstr>
      <vt:lpstr>Challenges in Software Development</vt:lpstr>
      <vt:lpstr>Challenges in Software Development</vt:lpstr>
      <vt:lpstr>PowerPoint Presentation</vt:lpstr>
      <vt:lpstr>Origin of Agile</vt:lpstr>
      <vt:lpstr>Agile Methods</vt:lpstr>
      <vt:lpstr>Plan-driven and agile development</vt:lpstr>
      <vt:lpstr>And agile was born … 2001 </vt:lpstr>
      <vt:lpstr>PowerPoint Presentation</vt:lpstr>
      <vt:lpstr>Build the Agile Manifesto:</vt:lpstr>
      <vt:lpstr>Agile Manifesto:</vt:lpstr>
      <vt:lpstr>Twelve Principles of Agile</vt:lpstr>
      <vt:lpstr>Agile method applicability</vt:lpstr>
      <vt:lpstr>PowerPoint Presentation</vt:lpstr>
      <vt:lpstr>Understanding the Agile Mindset </vt:lpstr>
      <vt:lpstr>How Teams Become Self-Organizing</vt:lpstr>
      <vt:lpstr>Cross-Functional Team</vt:lpstr>
      <vt:lpstr>Idea of Backlog:</vt:lpstr>
      <vt:lpstr>Components of User Stories:</vt:lpstr>
      <vt:lpstr>A ‘prescribing medication’ story </vt:lpstr>
      <vt:lpstr>Examples of task cards for prescribing medication :</vt:lpstr>
      <vt:lpstr>Agile development techniques</vt:lpstr>
      <vt:lpstr>Extreme programming:</vt:lpstr>
      <vt:lpstr>The extreme programming release cycle:</vt:lpstr>
      <vt:lpstr>Extreme programming practices (a) </vt:lpstr>
      <vt:lpstr>Extreme programming practices (b):</vt:lpstr>
      <vt:lpstr>XP Reflects Agile Manifesto:</vt:lpstr>
      <vt:lpstr>Examples of refactoring</vt:lpstr>
      <vt:lpstr>Pair programming</vt:lpstr>
      <vt:lpstr>Pair programming</vt:lpstr>
      <vt:lpstr>Test-first development</vt:lpstr>
      <vt:lpstr>Test automation</vt:lpstr>
      <vt:lpstr>Problems with test-first development</vt:lpstr>
      <vt:lpstr>Customer involvement</vt:lpstr>
      <vt:lpstr>Activity </vt:lpstr>
      <vt:lpstr>Course Feedback</vt:lpstr>
      <vt:lpstr>Course Feedback Analysis</vt:lpstr>
      <vt:lpstr>Agile project management</vt:lpstr>
      <vt:lpstr>Agile project management</vt:lpstr>
      <vt:lpstr>Scrum</vt:lpstr>
      <vt:lpstr>Scrum</vt:lpstr>
      <vt:lpstr>Scrum Terminologies</vt:lpstr>
      <vt:lpstr>PowerPoint Presentation</vt:lpstr>
      <vt:lpstr>Scrum Roles</vt:lpstr>
      <vt:lpstr>Roles</vt:lpstr>
      <vt:lpstr> Scrum Ceremonies</vt:lpstr>
      <vt:lpstr>Scrum sprint cycle</vt:lpstr>
      <vt:lpstr>Scrum benefits</vt:lpstr>
      <vt:lpstr>Distributed Scrum</vt:lpstr>
      <vt:lpstr>Project Instructions</vt:lpstr>
      <vt:lpstr>Kanban Values And Principles:</vt:lpstr>
      <vt:lpstr>Visualize Work</vt:lpstr>
      <vt:lpstr>Limit Work in Progress</vt:lpstr>
      <vt:lpstr>Scrum VS Kanban</vt:lpstr>
      <vt:lpstr>Agile Beyond Software Development</vt:lpstr>
      <vt:lpstr>Scaling Agile Methods</vt:lpstr>
      <vt:lpstr>Scaling Agile Methods:</vt:lpstr>
      <vt:lpstr>Scaling out and scaling up</vt:lpstr>
      <vt:lpstr>Practical problems with agile methods</vt:lpstr>
      <vt:lpstr>Agile Maintenance:</vt:lpstr>
      <vt:lpstr>Agile principles and organizational practice</vt:lpstr>
      <vt:lpstr>Continue…</vt:lpstr>
      <vt:lpstr>System issues:</vt:lpstr>
      <vt:lpstr>People and teams:</vt:lpstr>
      <vt:lpstr>Scaling up to large systems:</vt:lpstr>
      <vt:lpstr>Agile methods across organizations:</vt:lpstr>
      <vt:lpstr>END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 – Agile Software Development</dc:title>
  <dc:creator>Miss. Romasha Khurshid</dc:creator>
  <cp:lastModifiedBy>Miss. Romasha Khurshid</cp:lastModifiedBy>
  <cp:revision>167</cp:revision>
  <dcterms:created xsi:type="dcterms:W3CDTF">2021-02-23T03:30:23Z</dcterms:created>
  <dcterms:modified xsi:type="dcterms:W3CDTF">2021-03-08T04:14:47Z</dcterms:modified>
</cp:coreProperties>
</file>